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3034" r:id="rId10"/>
    <p:sldId id="3035" r:id="rId11"/>
    <p:sldId id="266" r:id="rId12"/>
    <p:sldId id="3036" r:id="rId13"/>
    <p:sldId id="3037" r:id="rId14"/>
    <p:sldId id="3038" r:id="rId15"/>
    <p:sldId id="3039" r:id="rId16"/>
    <p:sldId id="3040" r:id="rId17"/>
    <p:sldId id="267" r:id="rId18"/>
    <p:sldId id="3041" r:id="rId19"/>
    <p:sldId id="3045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3044" r:id="rId31"/>
    <p:sldId id="280" r:id="rId32"/>
    <p:sldId id="257" r:id="rId3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blas" initials="k" lastIdx="12" clrIdx="0">
    <p:extLst>
      <p:ext uri="{19B8F6BF-5375-455C-9EA6-DF929625EA0E}">
        <p15:presenceInfo xmlns:p15="http://schemas.microsoft.com/office/powerpoint/2012/main" userId="kb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 snapToObjects="1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BFEA-C8D3-4336-9621-7918A9BA933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E114C-8A99-43D4-895A-BDB5FD2E8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>
            <a:extLst>
              <a:ext uri="{FF2B5EF4-FFF2-40B4-BE49-F238E27FC236}">
                <a16:creationId xmlns:a16="http://schemas.microsoft.com/office/drawing/2014/main" id="{8B775366-C195-429C-B434-74E0A144D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>
            <a:extLst>
              <a:ext uri="{FF2B5EF4-FFF2-40B4-BE49-F238E27FC236}">
                <a16:creationId xmlns:a16="http://schemas.microsoft.com/office/drawing/2014/main" id="{CA998DC0-E73E-4B18-BB9C-589D85DC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269" y="4522236"/>
            <a:ext cx="5307806" cy="4283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5005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9492" name="Slide Number Placeholder 3">
            <a:extLst>
              <a:ext uri="{FF2B5EF4-FFF2-40B4-BE49-F238E27FC236}">
                <a16:creationId xmlns:a16="http://schemas.microsoft.com/office/drawing/2014/main" id="{62F8D891-473F-4409-869E-1D27F51451A8}"/>
              </a:ext>
            </a:extLst>
          </p:cNvPr>
          <p:cNvSpPr txBox="1">
            <a:spLocks noGrp="1"/>
          </p:cNvSpPr>
          <p:nvPr/>
        </p:nvSpPr>
        <p:spPr bwMode="auto">
          <a:xfrm>
            <a:off x="4098807" y="9042846"/>
            <a:ext cx="3135537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89" tIns="47843" rIns="95689" bIns="47843" anchor="b"/>
          <a:lstStyle>
            <a:lvl1pPr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DE2F0-E4F4-407A-B130-267FAD8DB06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39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>
            <a:extLst>
              <a:ext uri="{FF2B5EF4-FFF2-40B4-BE49-F238E27FC236}">
                <a16:creationId xmlns:a16="http://schemas.microsoft.com/office/drawing/2014/main" id="{7A700EBD-A564-4BA6-AE34-ADFC2F2EF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>
            <a:extLst>
              <a:ext uri="{FF2B5EF4-FFF2-40B4-BE49-F238E27FC236}">
                <a16:creationId xmlns:a16="http://schemas.microsoft.com/office/drawing/2014/main" id="{727AAEEB-FB70-45AA-BF46-FE8416C0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08" y="4522236"/>
            <a:ext cx="5304530" cy="4283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1743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1540" name="Slide Number Placeholder 3">
            <a:extLst>
              <a:ext uri="{FF2B5EF4-FFF2-40B4-BE49-F238E27FC236}">
                <a16:creationId xmlns:a16="http://schemas.microsoft.com/office/drawing/2014/main" id="{352756F1-0E9F-48F6-817A-83498F9817ED}"/>
              </a:ext>
            </a:extLst>
          </p:cNvPr>
          <p:cNvSpPr txBox="1">
            <a:spLocks noGrp="1"/>
          </p:cNvSpPr>
          <p:nvPr/>
        </p:nvSpPr>
        <p:spPr bwMode="auto">
          <a:xfrm>
            <a:off x="4098807" y="9042846"/>
            <a:ext cx="3135537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9" tIns="47464" rIns="94929" bIns="47464" anchor="b"/>
          <a:lstStyle>
            <a:lvl1pPr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3F4C2-486A-4FB5-8629-80F9876C1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4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>
            <a:extLst>
              <a:ext uri="{FF2B5EF4-FFF2-40B4-BE49-F238E27FC236}">
                <a16:creationId xmlns:a16="http://schemas.microsoft.com/office/drawing/2014/main" id="{7A700EBD-A564-4BA6-AE34-ADFC2F2EF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>
            <a:extLst>
              <a:ext uri="{FF2B5EF4-FFF2-40B4-BE49-F238E27FC236}">
                <a16:creationId xmlns:a16="http://schemas.microsoft.com/office/drawing/2014/main" id="{727AAEEB-FB70-45AA-BF46-FE8416C0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08" y="4522236"/>
            <a:ext cx="5304530" cy="4283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1743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1540" name="Slide Number Placeholder 3">
            <a:extLst>
              <a:ext uri="{FF2B5EF4-FFF2-40B4-BE49-F238E27FC236}">
                <a16:creationId xmlns:a16="http://schemas.microsoft.com/office/drawing/2014/main" id="{352756F1-0E9F-48F6-817A-83498F9817ED}"/>
              </a:ext>
            </a:extLst>
          </p:cNvPr>
          <p:cNvSpPr txBox="1">
            <a:spLocks noGrp="1"/>
          </p:cNvSpPr>
          <p:nvPr/>
        </p:nvSpPr>
        <p:spPr bwMode="auto">
          <a:xfrm>
            <a:off x="4098807" y="9042846"/>
            <a:ext cx="3135537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9" tIns="47464" rIns="94929" bIns="47464" anchor="b"/>
          <a:lstStyle>
            <a:lvl1pPr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3F4C2-486A-4FB5-8629-80F9876C1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2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>
            <a:extLst>
              <a:ext uri="{FF2B5EF4-FFF2-40B4-BE49-F238E27FC236}">
                <a16:creationId xmlns:a16="http://schemas.microsoft.com/office/drawing/2014/main" id="{7A700EBD-A564-4BA6-AE34-ADFC2F2EF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>
            <a:extLst>
              <a:ext uri="{FF2B5EF4-FFF2-40B4-BE49-F238E27FC236}">
                <a16:creationId xmlns:a16="http://schemas.microsoft.com/office/drawing/2014/main" id="{727AAEEB-FB70-45AA-BF46-FE8416C0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08" y="4522236"/>
            <a:ext cx="5304530" cy="4283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1743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1540" name="Slide Number Placeholder 3">
            <a:extLst>
              <a:ext uri="{FF2B5EF4-FFF2-40B4-BE49-F238E27FC236}">
                <a16:creationId xmlns:a16="http://schemas.microsoft.com/office/drawing/2014/main" id="{352756F1-0E9F-48F6-817A-83498F9817ED}"/>
              </a:ext>
            </a:extLst>
          </p:cNvPr>
          <p:cNvSpPr txBox="1">
            <a:spLocks noGrp="1"/>
          </p:cNvSpPr>
          <p:nvPr/>
        </p:nvSpPr>
        <p:spPr bwMode="auto">
          <a:xfrm>
            <a:off x="4098807" y="9042846"/>
            <a:ext cx="3135537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9" tIns="47464" rIns="94929" bIns="47464" anchor="b"/>
          <a:lstStyle>
            <a:lvl1pPr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3F4C2-486A-4FB5-8629-80F9876C1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33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>
            <a:extLst>
              <a:ext uri="{FF2B5EF4-FFF2-40B4-BE49-F238E27FC236}">
                <a16:creationId xmlns:a16="http://schemas.microsoft.com/office/drawing/2014/main" id="{7A700EBD-A564-4BA6-AE34-ADFC2F2EF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>
            <a:extLst>
              <a:ext uri="{FF2B5EF4-FFF2-40B4-BE49-F238E27FC236}">
                <a16:creationId xmlns:a16="http://schemas.microsoft.com/office/drawing/2014/main" id="{727AAEEB-FB70-45AA-BF46-FE8416C0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908" y="4522236"/>
            <a:ext cx="5304530" cy="4283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1743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1540" name="Slide Number Placeholder 3">
            <a:extLst>
              <a:ext uri="{FF2B5EF4-FFF2-40B4-BE49-F238E27FC236}">
                <a16:creationId xmlns:a16="http://schemas.microsoft.com/office/drawing/2014/main" id="{352756F1-0E9F-48F6-817A-83498F9817ED}"/>
              </a:ext>
            </a:extLst>
          </p:cNvPr>
          <p:cNvSpPr txBox="1">
            <a:spLocks noGrp="1"/>
          </p:cNvSpPr>
          <p:nvPr/>
        </p:nvSpPr>
        <p:spPr bwMode="auto">
          <a:xfrm>
            <a:off x="4098807" y="9042846"/>
            <a:ext cx="3135537" cy="47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9" tIns="47464" rIns="94929" bIns="47464" anchor="b"/>
          <a:lstStyle>
            <a:lvl1pPr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56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3F4C2-486A-4FB5-8629-80F9876C1A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556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9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FE12-D22B-7845-9A6B-95260179A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3233E-EBA2-864C-954A-4845E72C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CA339-3538-6C47-9DBC-D95AD394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F675-19BB-49C4-B617-2DF6936E72C6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04C4-E96A-BE4A-8388-AAA1E2AC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0B24-59BE-BC45-BBD8-90707147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D6EF-AAC8-CC40-86AE-C36D67FF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681ED-2637-254D-8A73-2FF56ED2A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D5A96-F76F-FF4A-AE17-4E21B4FE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6BA7-23E7-4F21-9378-6DB9A2CB9CB0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31099-403B-6146-9CC7-B0102EA1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294DE-258D-1444-92D9-5611B744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9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34460-D7C0-AD42-9C39-42717C331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9F5FD-0EF7-A648-AD14-82B51CEA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0FE3-59B3-5944-A957-1EEDE961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B3AF-3AC2-4FC8-822E-BD6DE4DBBE85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90A5E-27E4-B24D-8F89-7489B33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89CE-BA6D-AB4E-9578-B6844F1F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CD9D-E76F-4D26-A121-4218690DE76D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5236-386B-4DAB-B7AF-27166E2932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47AE-A463-1A4E-949F-4C062979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189A-0E15-B044-922D-6A5E6770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ED9A-1B23-B44B-81A8-AE89687E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1FE-EE58-4C29-8E14-1E48A35120BC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1BEE0-D1AE-DA4A-AAC7-13C7DB7F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0141-3CA7-A242-BFD1-B1598B09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4346-CB37-4A42-8AF5-DD457991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8C47C-C15D-584A-B636-3090024F8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E68D-8C45-B64D-AA2B-EDCE4AEA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986F-3D98-47F4-8C5A-93E6A83FB1E5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8864E-5952-9F4E-AFCF-55653733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B857-7AAF-F542-BA84-633B3F79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8B87-7AC0-A340-87F3-7E7E9E34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1B5C-22E3-2643-91A8-8BE07D60A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8A327-95BA-AB45-8827-532AB1C7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CD904-C1C4-9F40-9117-491F6E9E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F27-42F3-451E-83CB-BC9A51683B21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619C5-4FE2-A843-B7F9-93E4A102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5CEC-C968-7B49-B99A-6087EC0A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690C-9FD1-5C4A-96AF-08C57363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C9DDA-56CA-3142-9D67-6415DA08A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AD985-17D8-5544-82E1-0877A095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A2630-781A-FF4B-875A-2894DE053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2841A-B669-7C41-921A-6CCCE9AC6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2B35D-C556-9944-AF84-ED88D9AE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BADA-37A6-44E5-93E3-4B28E32EFD55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D9BBE-7659-604A-A135-6322B6FD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74BE-137F-C840-A0B3-69BB9CA6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B952-3C9F-124C-8C1C-D4067F71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B19C3-F9DB-E345-9B5D-303BB437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1765-9A95-4E85-8FFE-22C551D69D94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8734D-3D20-CA40-81BD-D2839F2A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452FF-4CB6-884C-882B-150B48C5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8B86B-BADB-8C47-B6BF-9B86A4D4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4839E-6DAB-47B5-9BDF-3810BE6105A2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E5AD8-B7F8-494F-9F1D-3BEE8634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781E0-E4F7-5442-92A9-63F7E1C9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0F8C-1A08-0746-88C2-1DB0673A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F8D5-D96E-7B41-9E33-E34533B7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736F-C22F-6B4A-80DB-418C6CB9E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97855-2ACF-334B-9A38-55AA9681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8ECD-C797-4325-BC4E-0AFC7215F51F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32D56-F878-DF4E-B659-56473012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E6149-99F4-B04D-966A-035CE018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393A-5C46-5947-A46B-AEA74942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C874F-B134-3840-B5DD-C0BFC95A8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3B34F-1130-8D4B-A09E-327482C7F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8D940-992C-C641-9D8F-F66BB333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D763-7113-4C9E-81F8-3648401A42C8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12B64-5228-B64D-98FB-1962CFE9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DCDFC-862F-D847-916A-7E190C50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D5AC-C0B2-144E-BD71-F4C3738F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4BCFF-591C-DF40-AC46-EFC6C3AD0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57BE-3432-754E-ADEC-61D5CDBBE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EB20-81CE-43A8-92A7-94D0D3E78C05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BA514-8BD2-5647-B552-CE51474B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B2F16-F801-1E41-9891-344F49E1D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E490-8E0B-DB40-952E-422C2BC2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8f6XhLjTky2eGkYx2" TargetMode="External"/><Relationship Id="rId2" Type="http://schemas.openxmlformats.org/officeDocument/2006/relationships/hyperlink" Target="https://implementation.fpg.unc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mailto:maura.hart@unh.edu" TargetMode="Externa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c.globalimplement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2A09F-776F-5840-8B9A-DEB9B91F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E4748-067A-834F-A433-183D0099B85B}"/>
              </a:ext>
            </a:extLst>
          </p:cNvPr>
          <p:cNvSpPr txBox="1"/>
          <p:nvPr/>
        </p:nvSpPr>
        <p:spPr>
          <a:xfrm>
            <a:off x="4557584" y="4491611"/>
            <a:ext cx="307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71191-CF68-564E-91CE-CEA7789A24DF}"/>
              </a:ext>
            </a:extLst>
          </p:cNvPr>
          <p:cNvSpPr/>
          <p:nvPr/>
        </p:nvSpPr>
        <p:spPr>
          <a:xfrm>
            <a:off x="4940643" y="4491611"/>
            <a:ext cx="2261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485E3-B1AE-EE4A-8718-094F23D0E379}"/>
              </a:ext>
            </a:extLst>
          </p:cNvPr>
          <p:cNvSpPr txBox="1"/>
          <p:nvPr/>
        </p:nvSpPr>
        <p:spPr>
          <a:xfrm>
            <a:off x="5095102" y="4539254"/>
            <a:ext cx="1977081" cy="36854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3342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83292"/>
                </a:solidFill>
              </a:rPr>
              <a:t>Key Concept: Evidence Based Practice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i="1" dirty="0"/>
              <a:t>An evidence based practice is an innovation determined to be effective when used as intended.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/>
              <a:t>Criteria</a:t>
            </a:r>
            <a:r>
              <a:rPr lang="en-US" sz="2800" dirty="0"/>
              <a:t> that make a practice or innovation evidence based can be: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Local and research informed </a:t>
            </a:r>
            <a:r>
              <a:rPr lang="en-US" sz="2800" b="1" dirty="0"/>
              <a:t>data</a:t>
            </a:r>
            <a:r>
              <a:rPr lang="en-US" sz="2800" dirty="0"/>
              <a:t> to show the innovation is effective;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innovation is supported with a </a:t>
            </a:r>
            <a:r>
              <a:rPr lang="en-US" sz="2800" b="1" dirty="0"/>
              <a:t>performance (fidelity) assessment </a:t>
            </a:r>
            <a:r>
              <a:rPr lang="en-US" sz="2800" dirty="0"/>
              <a:t>to indicate the presence and strength of the innovation in practice;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performance assessment </a:t>
            </a:r>
            <a:r>
              <a:rPr lang="en-US" sz="2800" b="1" dirty="0"/>
              <a:t>results are correlated with the intended outcomes </a:t>
            </a:r>
            <a:r>
              <a:rPr lang="en-US" sz="2800" dirty="0"/>
              <a:t>of the innovation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175375"/>
            <a:ext cx="812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From: National Implementation Research Network. Retrieved January 3, 2019.  From: https://implementation.fpg.unc.edu/module-6/topic-1-defining-usable-innovations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011F-EB34-4DE7-AA33-566CF0F25A2D}" type="datetime1">
              <a:rPr lang="en-US" smtClean="0"/>
              <a:t>2/5/2019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C8A209-A07C-4A0D-BA1A-FA88CA1E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33" y="1946189"/>
            <a:ext cx="4310092" cy="42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Why Implementation Science?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The implementation of evidence based practice in any human service delivery sector is incredibly complex.  Why?</a:t>
            </a:r>
          </a:p>
          <a:p>
            <a:pPr marL="0" indent="0">
              <a:buNone/>
            </a:pPr>
            <a:endParaRPr lang="en-US" b="1" i="1" dirty="0"/>
          </a:p>
          <a:p>
            <a:r>
              <a:rPr lang="en-US" dirty="0"/>
              <a:t>People</a:t>
            </a:r>
          </a:p>
          <a:p>
            <a:r>
              <a:rPr lang="en-US" dirty="0"/>
              <a:t>Values</a:t>
            </a:r>
          </a:p>
          <a:p>
            <a:r>
              <a:rPr lang="en-US" dirty="0"/>
              <a:t>Systems</a:t>
            </a:r>
          </a:p>
          <a:p>
            <a:r>
              <a:rPr lang="en-US" dirty="0"/>
              <a:t>Multi-tiered organizational structures with diverse stakeholders</a:t>
            </a:r>
          </a:p>
        </p:txBody>
      </p:sp>
      <p:pic>
        <p:nvPicPr>
          <p:cNvPr id="5" name="Content Placeholder 4" descr="Samantha Sans Dosage: Complexity Not A Wine Pos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04" y="1812044"/>
            <a:ext cx="5201343" cy="3928356"/>
          </a:xfrm>
        </p:spPr>
      </p:pic>
      <p:sp>
        <p:nvSpPr>
          <p:cNvPr id="6" name="TextBox 5"/>
          <p:cNvSpPr txBox="1"/>
          <p:nvPr/>
        </p:nvSpPr>
        <p:spPr>
          <a:xfrm>
            <a:off x="1766513" y="6127234"/>
            <a:ext cx="865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You will do better if your work is informed by Implementation Science and best practices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8D6-3691-4FBE-89C8-52122340E114}" type="datetime1">
              <a:rPr lang="en-US" smtClean="0"/>
              <a:t>2/5/2019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466" name="Group 5">
            <a:extLst>
              <a:ext uri="{FF2B5EF4-FFF2-40B4-BE49-F238E27FC236}">
                <a16:creationId xmlns:a16="http://schemas.microsoft.com/office/drawing/2014/main" id="{EE437000-B62E-432C-8083-10A16339667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219200"/>
            <a:ext cx="6553200" cy="5259388"/>
            <a:chOff x="1033462" y="683699"/>
            <a:chExt cx="6553200" cy="5259247"/>
          </a:xfrm>
        </p:grpSpPr>
        <p:sp>
          <p:nvSpPr>
            <p:cNvPr id="318472" name="TextBox 54">
              <a:extLst>
                <a:ext uri="{FF2B5EF4-FFF2-40B4-BE49-F238E27FC236}">
                  <a16:creationId xmlns:a16="http://schemas.microsoft.com/office/drawing/2014/main" id="{242F4787-1B37-4EC6-B08A-C6DF5AFC3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663" y="4292819"/>
              <a:ext cx="2720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Integrated &amp; Compensatory</a:t>
              </a: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E1CC47A-8357-4CA1-AA8D-59DF61A9F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687" y="2274331"/>
              <a:ext cx="4605338" cy="3311436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106" charset="0"/>
                <a:cs typeface="Arial"/>
              </a:endParaRPr>
            </a:p>
          </p:txBody>
        </p:sp>
        <p:sp>
          <p:nvSpPr>
            <p:cNvPr id="318474" name="Left-Right Arrow 15">
              <a:extLst>
                <a:ext uri="{FF2B5EF4-FFF2-40B4-BE49-F238E27FC236}">
                  <a16:creationId xmlns:a16="http://schemas.microsoft.com/office/drawing/2014/main" id="{D8FE15EC-B88B-4EFD-9DD7-BB5467AF6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20275">
              <a:off x="1589194" y="3444303"/>
              <a:ext cx="3402012" cy="731520"/>
            </a:xfrm>
            <a:prstGeom prst="leftRightArrow">
              <a:avLst>
                <a:gd name="adj1" fmla="val 47565"/>
                <a:gd name="adj2" fmla="val 50016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Competency</a:t>
              </a: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Drivers</a:t>
              </a:r>
            </a:p>
          </p:txBody>
        </p:sp>
        <p:sp>
          <p:nvSpPr>
            <p:cNvPr id="318475" name="Left-Right Arrow 16">
              <a:extLst>
                <a:ext uri="{FF2B5EF4-FFF2-40B4-BE49-F238E27FC236}">
                  <a16:creationId xmlns:a16="http://schemas.microsoft.com/office/drawing/2014/main" id="{151F1BC6-7397-46E2-8531-E76062A264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38599">
              <a:off x="3747338" y="3447418"/>
              <a:ext cx="3402012" cy="733425"/>
            </a:xfrm>
            <a:prstGeom prst="leftRightArrow">
              <a:avLst>
                <a:gd name="adj1" fmla="val 47565"/>
                <a:gd name="adj2" fmla="val 50014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Organization</a:t>
              </a: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Drivers</a:t>
              </a:r>
            </a:p>
          </p:txBody>
        </p:sp>
        <p:sp>
          <p:nvSpPr>
            <p:cNvPr id="318476" name="Left-Right Arrow 17">
              <a:extLst>
                <a:ext uri="{FF2B5EF4-FFF2-40B4-BE49-F238E27FC236}">
                  <a16:creationId xmlns:a16="http://schemas.microsoft.com/office/drawing/2014/main" id="{15D2B3EB-7CB7-4F26-BB64-D7AAD0B2E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211426"/>
              <a:ext cx="4191000" cy="731520"/>
            </a:xfrm>
            <a:prstGeom prst="leftRightArrow">
              <a:avLst>
                <a:gd name="adj1" fmla="val 47565"/>
                <a:gd name="adj2" fmla="val 49998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Leadership Drivers</a:t>
              </a:r>
            </a:p>
          </p:txBody>
        </p:sp>
        <p:sp>
          <p:nvSpPr>
            <p:cNvPr id="318477" name="Text Box 3">
              <a:extLst>
                <a:ext uri="{FF2B5EF4-FFF2-40B4-BE49-F238E27FC236}">
                  <a16:creationId xmlns:a16="http://schemas.microsoft.com/office/drawing/2014/main" id="{61605CC2-9ECE-4198-B915-B5B9180BD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262" y="1271197"/>
              <a:ext cx="4495800" cy="70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Consistent  and Competent Use of Effective Innovations</a:t>
              </a: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D2036E4E-584D-4893-8092-AC449F3F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650" y="1979064"/>
              <a:ext cx="322262" cy="228594"/>
            </a:xfrm>
            <a:prstGeom prst="upArrow">
              <a:avLst>
                <a:gd name="adj1" fmla="val 50000"/>
                <a:gd name="adj2" fmla="val 6014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18479" name="TextBox 20">
              <a:extLst>
                <a:ext uri="{FF2B5EF4-FFF2-40B4-BE49-F238E27FC236}">
                  <a16:creationId xmlns:a16="http://schemas.microsoft.com/office/drawing/2014/main" id="{F3FD4274-A378-407E-BE79-386128202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462" y="683699"/>
              <a:ext cx="6553200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Reliable and Socially Significant Outcomes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063DC3BB-CCAB-44E8-89E5-DECEEB43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2" y="1064689"/>
              <a:ext cx="322263" cy="228594"/>
            </a:xfrm>
            <a:prstGeom prst="upArrow">
              <a:avLst>
                <a:gd name="adj1" fmla="val 50000"/>
                <a:gd name="adj2" fmla="val 6014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18481" name="Text Box 12">
              <a:extLst>
                <a:ext uri="{FF2B5EF4-FFF2-40B4-BE49-F238E27FC236}">
                  <a16:creationId xmlns:a16="http://schemas.microsoft.com/office/drawing/2014/main" id="{E4E189AF-8E6A-467E-9AC7-A2D3763C3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200" y="3930559"/>
              <a:ext cx="20950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Integrated  &amp; Compensatory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E2A504-1E9B-4048-9E33-F24FBF380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92616"/>
            <a:ext cx="25365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Help to develop, improve, and sustain practitioners’ and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providers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’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competence and confidence to implement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effective programs and practices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DED797-2D4C-4C17-8BFD-2A0D4FC95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099" y="3151459"/>
            <a:ext cx="34487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Help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ensure sustainability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7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r>
              <a:rPr kumimoji="0" lang="en-US" alt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continuous improvement at the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157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practice,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organization &amp; system levels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E779EF-00D0-4259-9CF0-2C84B253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457951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Help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guide leaders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to use the right leadership strategies for the situation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18470" name="Rectangle 2">
            <a:extLst>
              <a:ext uri="{FF2B5EF4-FFF2-40B4-BE49-F238E27FC236}">
                <a16:creationId xmlns:a16="http://schemas.microsoft.com/office/drawing/2014/main" id="{434F49B8-8FD6-48EF-8518-966DA489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4736"/>
            <a:ext cx="9144000" cy="89058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Implementation Drivers</a:t>
            </a:r>
          </a:p>
        </p:txBody>
      </p:sp>
      <p:sp>
        <p:nvSpPr>
          <p:cNvPr id="318471" name="Text Box 2">
            <a:extLst>
              <a:ext uri="{FF2B5EF4-FFF2-40B4-BE49-F238E27FC236}">
                <a16:creationId xmlns:a16="http://schemas.microsoft.com/office/drawing/2014/main" id="{D2BF1A53-98DC-4C29-BEF3-9765995C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776" y="5827713"/>
            <a:ext cx="229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© 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Fixsen &amp; Blase, 2008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2425-DC65-47E0-9007-538092BBE61D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51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10D413-7366-4BB9-BF63-C3CC11D0599D}"/>
              </a:ext>
            </a:extLst>
          </p:cNvPr>
          <p:cNvGrpSpPr/>
          <p:nvPr/>
        </p:nvGrpSpPr>
        <p:grpSpPr>
          <a:xfrm>
            <a:off x="2020888" y="2055766"/>
            <a:ext cx="5457753" cy="3447499"/>
            <a:chOff x="2020888" y="2055766"/>
            <a:chExt cx="5457753" cy="3447499"/>
          </a:xfrm>
        </p:grpSpPr>
        <p:sp>
          <p:nvSpPr>
            <p:cNvPr id="320520" name="Text Box 10">
              <a:extLst>
                <a:ext uri="{FF2B5EF4-FFF2-40B4-BE49-F238E27FC236}">
                  <a16:creationId xmlns:a16="http://schemas.microsoft.com/office/drawing/2014/main" id="{6A058021-F4AB-4FFC-ADC2-D60103A94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1255" y="2055766"/>
              <a:ext cx="35173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/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Performance Assessment/Fidelity</a:t>
              </a:r>
            </a:p>
          </p:txBody>
        </p:sp>
        <p:sp>
          <p:nvSpPr>
            <p:cNvPr id="320521" name="Text Box 11">
              <a:extLst>
                <a:ext uri="{FF2B5EF4-FFF2-40B4-BE49-F238E27FC236}">
                  <a16:creationId xmlns:a16="http://schemas.microsoft.com/office/drawing/2014/main" id="{50D3A266-3763-4946-AD7E-7B054A76C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710" y="3316161"/>
              <a:ext cx="1633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Coaching</a:t>
              </a:r>
            </a:p>
          </p:txBody>
        </p:sp>
        <p:sp>
          <p:nvSpPr>
            <p:cNvPr id="320522" name="Text Box 12">
              <a:extLst>
                <a:ext uri="{FF2B5EF4-FFF2-40B4-BE49-F238E27FC236}">
                  <a16:creationId xmlns:a16="http://schemas.microsoft.com/office/drawing/2014/main" id="{4A0D6D37-8520-4795-9544-5F48D56DF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435" y="4208215"/>
              <a:ext cx="1291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Training</a:t>
              </a:r>
            </a:p>
          </p:txBody>
        </p:sp>
        <p:sp>
          <p:nvSpPr>
            <p:cNvPr id="320523" name="Text Box 13">
              <a:extLst>
                <a:ext uri="{FF2B5EF4-FFF2-40B4-BE49-F238E27FC236}">
                  <a16:creationId xmlns:a16="http://schemas.microsoft.com/office/drawing/2014/main" id="{E4C77CC1-94C7-4B29-97E1-393D15983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88" y="5133933"/>
              <a:ext cx="1583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Selection</a:t>
              </a:r>
            </a:p>
          </p:txBody>
        </p:sp>
      </p:grpSp>
      <p:sp>
        <p:nvSpPr>
          <p:cNvPr id="320524" name="TextBox 54">
            <a:extLst>
              <a:ext uri="{FF2B5EF4-FFF2-40B4-BE49-F238E27FC236}">
                <a16:creationId xmlns:a16="http://schemas.microsoft.com/office/drawing/2014/main" id="{B9108926-C72C-4DE5-B169-A2736DC2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900" y="4604514"/>
            <a:ext cx="2616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&amp; Compensatory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F6BDCFD-D3AE-4A65-84E3-753D54B9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925764"/>
            <a:ext cx="4429125" cy="319087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320529" name="Left-Right Arrow 15">
            <a:extLst>
              <a:ext uri="{FF2B5EF4-FFF2-40B4-BE49-F238E27FC236}">
                <a16:creationId xmlns:a16="http://schemas.microsoft.com/office/drawing/2014/main" id="{423795AB-B78B-41B0-82AA-6D7F2DA85750}"/>
              </a:ext>
            </a:extLst>
          </p:cNvPr>
          <p:cNvSpPr>
            <a:spLocks noChangeArrowheads="1"/>
          </p:cNvSpPr>
          <p:nvPr/>
        </p:nvSpPr>
        <p:spPr bwMode="auto">
          <a:xfrm rot="18279725">
            <a:off x="2983188" y="4151690"/>
            <a:ext cx="3279028" cy="703477"/>
          </a:xfrm>
          <a:prstGeom prst="leftRightArrow">
            <a:avLst>
              <a:gd name="adj1" fmla="val 47565"/>
              <a:gd name="adj2" fmla="val 50016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Competency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0" name="Left-Right Arrow 16">
            <a:extLst>
              <a:ext uri="{FF2B5EF4-FFF2-40B4-BE49-F238E27FC236}">
                <a16:creationId xmlns:a16="http://schemas.microsoft.com/office/drawing/2014/main" id="{CBA7EE85-2B06-4F74-8BD0-3B87BEFE5D97}"/>
              </a:ext>
            </a:extLst>
          </p:cNvPr>
          <p:cNvSpPr>
            <a:spLocks noChangeArrowheads="1"/>
          </p:cNvSpPr>
          <p:nvPr/>
        </p:nvSpPr>
        <p:spPr bwMode="auto">
          <a:xfrm rot="3338599">
            <a:off x="5133816" y="4165408"/>
            <a:ext cx="3279028" cy="705309"/>
          </a:xfrm>
          <a:prstGeom prst="leftRightArrow">
            <a:avLst>
              <a:gd name="adj1" fmla="val 47565"/>
              <a:gd name="adj2" fmla="val 50014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Organization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1" name="Left-Right Arrow 17">
            <a:extLst>
              <a:ext uri="{FF2B5EF4-FFF2-40B4-BE49-F238E27FC236}">
                <a16:creationId xmlns:a16="http://schemas.microsoft.com/office/drawing/2014/main" id="{CDE63422-2EE8-4119-B6C3-6517DA49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017" y="5851301"/>
            <a:ext cx="4030338" cy="705075"/>
          </a:xfrm>
          <a:prstGeom prst="leftRightArrow">
            <a:avLst>
              <a:gd name="adj1" fmla="val 47565"/>
              <a:gd name="adj2" fmla="val 49998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Leadership Drivers</a:t>
            </a:r>
          </a:p>
        </p:txBody>
      </p:sp>
      <p:sp>
        <p:nvSpPr>
          <p:cNvPr id="320532" name="Text Box 3">
            <a:extLst>
              <a:ext uri="{FF2B5EF4-FFF2-40B4-BE49-F238E27FC236}">
                <a16:creationId xmlns:a16="http://schemas.microsoft.com/office/drawing/2014/main" id="{18E93FA8-93F9-4183-A0CA-1B8406AB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1788899"/>
            <a:ext cx="6885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Consistent and Competent Use of Innovations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DE5CE059-5AE0-41BD-9CAD-33963BD1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55826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4" name="TextBox 20">
            <a:extLst>
              <a:ext uri="{FF2B5EF4-FFF2-40B4-BE49-F238E27FC236}">
                <a16:creationId xmlns:a16="http://schemas.microsoft.com/office/drawing/2014/main" id="{72419C39-9139-4496-A3F4-7DEAC551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1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Reliable and Socially Significant Outcomes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DF3FC7BC-3F90-4878-AEB1-F7C9F001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68451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6" name="Text Box 12">
            <a:extLst>
              <a:ext uri="{FF2B5EF4-FFF2-40B4-BE49-F238E27FC236}">
                <a16:creationId xmlns:a16="http://schemas.microsoft.com/office/drawing/2014/main" id="{878751DE-D68D-4811-A860-6FD8340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702" y="4653267"/>
            <a:ext cx="2014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 &amp; Compensatory</a:t>
            </a:r>
          </a:p>
        </p:txBody>
      </p:sp>
      <p:sp>
        <p:nvSpPr>
          <p:cNvPr id="320515" name="Rectangle 2">
            <a:extLst>
              <a:ext uri="{FF2B5EF4-FFF2-40B4-BE49-F238E27FC236}">
                <a16:creationId xmlns:a16="http://schemas.microsoft.com/office/drawing/2014/main" id="{387BAF4C-D29B-45CC-AB7D-BE2EE3FC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020763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Implementation Drivers</a:t>
            </a:r>
          </a:p>
        </p:txBody>
      </p:sp>
      <p:sp>
        <p:nvSpPr>
          <p:cNvPr id="243716" name="Text Box 2">
            <a:extLst>
              <a:ext uri="{FF2B5EF4-FFF2-40B4-BE49-F238E27FC236}">
                <a16:creationId xmlns:a16="http://schemas.microsoft.com/office/drawing/2014/main" id="{41BE12AB-5BC9-49BF-A965-44FD985C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230939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© </a:t>
            </a:r>
            <a:r>
              <a:rPr kumimoji="0" lang="en-US" alt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Fixsen &amp; Blase, 2008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AF6F-972A-4804-8F62-9F7F4A26F731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30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10D413-7366-4BB9-BF63-C3CC11D0599D}"/>
              </a:ext>
            </a:extLst>
          </p:cNvPr>
          <p:cNvGrpSpPr/>
          <p:nvPr/>
        </p:nvGrpSpPr>
        <p:grpSpPr>
          <a:xfrm>
            <a:off x="2020888" y="2055766"/>
            <a:ext cx="5457753" cy="3447499"/>
            <a:chOff x="2020888" y="2055766"/>
            <a:chExt cx="5457753" cy="3447499"/>
          </a:xfrm>
        </p:grpSpPr>
        <p:sp>
          <p:nvSpPr>
            <p:cNvPr id="320520" name="Text Box 10">
              <a:extLst>
                <a:ext uri="{FF2B5EF4-FFF2-40B4-BE49-F238E27FC236}">
                  <a16:creationId xmlns:a16="http://schemas.microsoft.com/office/drawing/2014/main" id="{6A058021-F4AB-4FFC-ADC2-D60103A94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1255" y="2055766"/>
              <a:ext cx="35173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/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Performance Assessment/Fidelity</a:t>
              </a:r>
            </a:p>
          </p:txBody>
        </p:sp>
        <p:sp>
          <p:nvSpPr>
            <p:cNvPr id="320521" name="Text Box 11">
              <a:extLst>
                <a:ext uri="{FF2B5EF4-FFF2-40B4-BE49-F238E27FC236}">
                  <a16:creationId xmlns:a16="http://schemas.microsoft.com/office/drawing/2014/main" id="{50D3A266-3763-4946-AD7E-7B054A76C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710" y="3316161"/>
              <a:ext cx="1633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Coaching</a:t>
              </a:r>
            </a:p>
          </p:txBody>
        </p:sp>
        <p:sp>
          <p:nvSpPr>
            <p:cNvPr id="320522" name="Text Box 12">
              <a:extLst>
                <a:ext uri="{FF2B5EF4-FFF2-40B4-BE49-F238E27FC236}">
                  <a16:creationId xmlns:a16="http://schemas.microsoft.com/office/drawing/2014/main" id="{4A0D6D37-8520-4795-9544-5F48D56DF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435" y="4208215"/>
              <a:ext cx="1291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Training</a:t>
              </a:r>
            </a:p>
          </p:txBody>
        </p:sp>
        <p:sp>
          <p:nvSpPr>
            <p:cNvPr id="320523" name="Text Box 13">
              <a:extLst>
                <a:ext uri="{FF2B5EF4-FFF2-40B4-BE49-F238E27FC236}">
                  <a16:creationId xmlns:a16="http://schemas.microsoft.com/office/drawing/2014/main" id="{E4C77CC1-94C7-4B29-97E1-393D15983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88" y="5133933"/>
              <a:ext cx="1583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Selection</a:t>
              </a:r>
            </a:p>
          </p:txBody>
        </p:sp>
      </p:grpSp>
      <p:sp>
        <p:nvSpPr>
          <p:cNvPr id="320524" name="TextBox 54">
            <a:extLst>
              <a:ext uri="{FF2B5EF4-FFF2-40B4-BE49-F238E27FC236}">
                <a16:creationId xmlns:a16="http://schemas.microsoft.com/office/drawing/2014/main" id="{B9108926-C72C-4DE5-B169-A2736DC2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900" y="4604514"/>
            <a:ext cx="2616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&amp; Compensatory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1C11B0-378A-40ED-9007-A6BB30073B2E}"/>
              </a:ext>
            </a:extLst>
          </p:cNvPr>
          <p:cNvGrpSpPr/>
          <p:nvPr/>
        </p:nvGrpSpPr>
        <p:grpSpPr>
          <a:xfrm>
            <a:off x="6462491" y="3254862"/>
            <a:ext cx="3443509" cy="2482146"/>
            <a:chOff x="6462491" y="3254862"/>
            <a:chExt cx="3443509" cy="2482146"/>
          </a:xfrm>
        </p:grpSpPr>
        <p:sp>
          <p:nvSpPr>
            <p:cNvPr id="320525" name="Text Box 14">
              <a:extLst>
                <a:ext uri="{FF2B5EF4-FFF2-40B4-BE49-F238E27FC236}">
                  <a16:creationId xmlns:a16="http://schemas.microsoft.com/office/drawing/2014/main" id="{4E383D7E-54E3-4D18-8246-E0D712230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2491" y="3254862"/>
              <a:ext cx="24177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Systems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Intervention</a:t>
              </a:r>
            </a:p>
          </p:txBody>
        </p:sp>
        <p:sp>
          <p:nvSpPr>
            <p:cNvPr id="320526" name="Text Box 15">
              <a:extLst>
                <a:ext uri="{FF2B5EF4-FFF2-40B4-BE49-F238E27FC236}">
                  <a16:creationId xmlns:a16="http://schemas.microsoft.com/office/drawing/2014/main" id="{0B5CCDB1-CB20-4B72-A96B-25A40D4ED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8251" y="4145232"/>
              <a:ext cx="23948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Facilitative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Administration</a:t>
              </a:r>
            </a:p>
          </p:txBody>
        </p:sp>
        <p:sp>
          <p:nvSpPr>
            <p:cNvPr id="320527" name="Text Box 16">
              <a:extLst>
                <a:ext uri="{FF2B5EF4-FFF2-40B4-BE49-F238E27FC236}">
                  <a16:creationId xmlns:a16="http://schemas.microsoft.com/office/drawing/2014/main" id="{0AA0FE1D-442F-42B7-B0CA-5E3CAF3AE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330" y="5090677"/>
              <a:ext cx="22376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Decision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Support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Data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</a:t>
              </a: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F6BDCFD-D3AE-4A65-84E3-753D54B9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925764"/>
            <a:ext cx="4429125" cy="319087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320529" name="Left-Right Arrow 15">
            <a:extLst>
              <a:ext uri="{FF2B5EF4-FFF2-40B4-BE49-F238E27FC236}">
                <a16:creationId xmlns:a16="http://schemas.microsoft.com/office/drawing/2014/main" id="{423795AB-B78B-41B0-82AA-6D7F2DA85750}"/>
              </a:ext>
            </a:extLst>
          </p:cNvPr>
          <p:cNvSpPr>
            <a:spLocks noChangeArrowheads="1"/>
          </p:cNvSpPr>
          <p:nvPr/>
        </p:nvSpPr>
        <p:spPr bwMode="auto">
          <a:xfrm rot="18279725">
            <a:off x="2983188" y="4151690"/>
            <a:ext cx="3279028" cy="703477"/>
          </a:xfrm>
          <a:prstGeom prst="leftRightArrow">
            <a:avLst>
              <a:gd name="adj1" fmla="val 47565"/>
              <a:gd name="adj2" fmla="val 50016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Competency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0" name="Left-Right Arrow 16">
            <a:extLst>
              <a:ext uri="{FF2B5EF4-FFF2-40B4-BE49-F238E27FC236}">
                <a16:creationId xmlns:a16="http://schemas.microsoft.com/office/drawing/2014/main" id="{CBA7EE85-2B06-4F74-8BD0-3B87BEFE5D97}"/>
              </a:ext>
            </a:extLst>
          </p:cNvPr>
          <p:cNvSpPr>
            <a:spLocks noChangeArrowheads="1"/>
          </p:cNvSpPr>
          <p:nvPr/>
        </p:nvSpPr>
        <p:spPr bwMode="auto">
          <a:xfrm rot="3338599">
            <a:off x="5133816" y="4165408"/>
            <a:ext cx="3279028" cy="705309"/>
          </a:xfrm>
          <a:prstGeom prst="leftRightArrow">
            <a:avLst>
              <a:gd name="adj1" fmla="val 47565"/>
              <a:gd name="adj2" fmla="val 50014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Organization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1" name="Left-Right Arrow 17">
            <a:extLst>
              <a:ext uri="{FF2B5EF4-FFF2-40B4-BE49-F238E27FC236}">
                <a16:creationId xmlns:a16="http://schemas.microsoft.com/office/drawing/2014/main" id="{CDE63422-2EE8-4119-B6C3-6517DA49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017" y="5851301"/>
            <a:ext cx="4030338" cy="705075"/>
          </a:xfrm>
          <a:prstGeom prst="leftRightArrow">
            <a:avLst>
              <a:gd name="adj1" fmla="val 47565"/>
              <a:gd name="adj2" fmla="val 49998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Leadership Drivers</a:t>
            </a:r>
          </a:p>
        </p:txBody>
      </p:sp>
      <p:sp>
        <p:nvSpPr>
          <p:cNvPr id="320532" name="Text Box 3">
            <a:extLst>
              <a:ext uri="{FF2B5EF4-FFF2-40B4-BE49-F238E27FC236}">
                <a16:creationId xmlns:a16="http://schemas.microsoft.com/office/drawing/2014/main" id="{18E93FA8-93F9-4183-A0CA-1B8406AB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1788899"/>
            <a:ext cx="6885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Consistent and Competent Use of Innovations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DE5CE059-5AE0-41BD-9CAD-33963BD1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55826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4" name="TextBox 20">
            <a:extLst>
              <a:ext uri="{FF2B5EF4-FFF2-40B4-BE49-F238E27FC236}">
                <a16:creationId xmlns:a16="http://schemas.microsoft.com/office/drawing/2014/main" id="{72419C39-9139-4496-A3F4-7DEAC551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1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Reliable and Socially Significant Outcomes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DF3FC7BC-3F90-4878-AEB1-F7C9F001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68451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6" name="Text Box 12">
            <a:extLst>
              <a:ext uri="{FF2B5EF4-FFF2-40B4-BE49-F238E27FC236}">
                <a16:creationId xmlns:a16="http://schemas.microsoft.com/office/drawing/2014/main" id="{878751DE-D68D-4811-A860-6FD8340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702" y="4653267"/>
            <a:ext cx="2014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 &amp; Compensatory</a:t>
            </a:r>
          </a:p>
        </p:txBody>
      </p:sp>
      <p:sp>
        <p:nvSpPr>
          <p:cNvPr id="320515" name="Rectangle 2">
            <a:extLst>
              <a:ext uri="{FF2B5EF4-FFF2-40B4-BE49-F238E27FC236}">
                <a16:creationId xmlns:a16="http://schemas.microsoft.com/office/drawing/2014/main" id="{387BAF4C-D29B-45CC-AB7D-BE2EE3FC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020763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Implementation Drivers</a:t>
            </a:r>
          </a:p>
        </p:txBody>
      </p:sp>
      <p:sp>
        <p:nvSpPr>
          <p:cNvPr id="243716" name="Text Box 2">
            <a:extLst>
              <a:ext uri="{FF2B5EF4-FFF2-40B4-BE49-F238E27FC236}">
                <a16:creationId xmlns:a16="http://schemas.microsoft.com/office/drawing/2014/main" id="{41BE12AB-5BC9-49BF-A965-44FD985C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230939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© </a:t>
            </a:r>
            <a:r>
              <a:rPr kumimoji="0" lang="en-US" alt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Fixsen &amp; Blase, 2008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25A4-AC81-468E-9A92-1FCF19B0CAD1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10D413-7366-4BB9-BF63-C3CC11D0599D}"/>
              </a:ext>
            </a:extLst>
          </p:cNvPr>
          <p:cNvGrpSpPr/>
          <p:nvPr/>
        </p:nvGrpSpPr>
        <p:grpSpPr>
          <a:xfrm>
            <a:off x="2020888" y="2055766"/>
            <a:ext cx="5457753" cy="3447499"/>
            <a:chOff x="2020888" y="2055766"/>
            <a:chExt cx="5457753" cy="3447499"/>
          </a:xfrm>
        </p:grpSpPr>
        <p:sp>
          <p:nvSpPr>
            <p:cNvPr id="320520" name="Text Box 10">
              <a:extLst>
                <a:ext uri="{FF2B5EF4-FFF2-40B4-BE49-F238E27FC236}">
                  <a16:creationId xmlns:a16="http://schemas.microsoft.com/office/drawing/2014/main" id="{6A058021-F4AB-4FFC-ADC2-D60103A94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1255" y="2055766"/>
              <a:ext cx="35173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/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Performance Assessment/Fidelity</a:t>
              </a:r>
            </a:p>
          </p:txBody>
        </p:sp>
        <p:sp>
          <p:nvSpPr>
            <p:cNvPr id="320521" name="Text Box 11">
              <a:extLst>
                <a:ext uri="{FF2B5EF4-FFF2-40B4-BE49-F238E27FC236}">
                  <a16:creationId xmlns:a16="http://schemas.microsoft.com/office/drawing/2014/main" id="{50D3A266-3763-4946-AD7E-7B054A76C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710" y="3316161"/>
              <a:ext cx="1633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Coaching</a:t>
              </a:r>
            </a:p>
          </p:txBody>
        </p:sp>
        <p:sp>
          <p:nvSpPr>
            <p:cNvPr id="320522" name="Text Box 12">
              <a:extLst>
                <a:ext uri="{FF2B5EF4-FFF2-40B4-BE49-F238E27FC236}">
                  <a16:creationId xmlns:a16="http://schemas.microsoft.com/office/drawing/2014/main" id="{4A0D6D37-8520-4795-9544-5F48D56DF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435" y="4208215"/>
              <a:ext cx="1291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Training</a:t>
              </a:r>
            </a:p>
          </p:txBody>
        </p:sp>
        <p:sp>
          <p:nvSpPr>
            <p:cNvPr id="320523" name="Text Box 13">
              <a:extLst>
                <a:ext uri="{FF2B5EF4-FFF2-40B4-BE49-F238E27FC236}">
                  <a16:creationId xmlns:a16="http://schemas.microsoft.com/office/drawing/2014/main" id="{E4C77CC1-94C7-4B29-97E1-393D15983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88" y="5133933"/>
              <a:ext cx="15831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Selection</a:t>
              </a:r>
            </a:p>
          </p:txBody>
        </p:sp>
      </p:grpSp>
      <p:sp>
        <p:nvSpPr>
          <p:cNvPr id="320524" name="TextBox 54">
            <a:extLst>
              <a:ext uri="{FF2B5EF4-FFF2-40B4-BE49-F238E27FC236}">
                <a16:creationId xmlns:a16="http://schemas.microsoft.com/office/drawing/2014/main" id="{B9108926-C72C-4DE5-B169-A2736DC2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900" y="4604514"/>
            <a:ext cx="2616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&amp; Compensatory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1C11B0-378A-40ED-9007-A6BB30073B2E}"/>
              </a:ext>
            </a:extLst>
          </p:cNvPr>
          <p:cNvGrpSpPr/>
          <p:nvPr/>
        </p:nvGrpSpPr>
        <p:grpSpPr>
          <a:xfrm>
            <a:off x="6462491" y="3254862"/>
            <a:ext cx="3443509" cy="2482146"/>
            <a:chOff x="6462491" y="3254862"/>
            <a:chExt cx="3443509" cy="2482146"/>
          </a:xfrm>
        </p:grpSpPr>
        <p:sp>
          <p:nvSpPr>
            <p:cNvPr id="320525" name="Text Box 14">
              <a:extLst>
                <a:ext uri="{FF2B5EF4-FFF2-40B4-BE49-F238E27FC236}">
                  <a16:creationId xmlns:a16="http://schemas.microsoft.com/office/drawing/2014/main" id="{4E383D7E-54E3-4D18-8246-E0D712230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2491" y="3254862"/>
              <a:ext cx="24177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Systems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Intervention</a:t>
              </a:r>
            </a:p>
          </p:txBody>
        </p:sp>
        <p:sp>
          <p:nvSpPr>
            <p:cNvPr id="320526" name="Text Box 15">
              <a:extLst>
                <a:ext uri="{FF2B5EF4-FFF2-40B4-BE49-F238E27FC236}">
                  <a16:creationId xmlns:a16="http://schemas.microsoft.com/office/drawing/2014/main" id="{0B5CCDB1-CB20-4B72-A96B-25A40D4ED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8251" y="4145232"/>
              <a:ext cx="23948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Facilitative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Administration</a:t>
              </a:r>
            </a:p>
          </p:txBody>
        </p:sp>
        <p:sp>
          <p:nvSpPr>
            <p:cNvPr id="320527" name="Text Box 16">
              <a:extLst>
                <a:ext uri="{FF2B5EF4-FFF2-40B4-BE49-F238E27FC236}">
                  <a16:creationId xmlns:a16="http://schemas.microsoft.com/office/drawing/2014/main" id="{0AA0FE1D-442F-42B7-B0CA-5E3CAF3AE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330" y="5090677"/>
              <a:ext cx="22376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Decision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Support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Data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</a:t>
              </a: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F6BDCFD-D3AE-4A65-84E3-753D54B9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2925764"/>
            <a:ext cx="4429125" cy="3190875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 pitchFamily="-106" charset="0"/>
              <a:cs typeface="Arial"/>
            </a:endParaRPr>
          </a:p>
        </p:txBody>
      </p:sp>
      <p:sp>
        <p:nvSpPr>
          <p:cNvPr id="320529" name="Left-Right Arrow 15">
            <a:extLst>
              <a:ext uri="{FF2B5EF4-FFF2-40B4-BE49-F238E27FC236}">
                <a16:creationId xmlns:a16="http://schemas.microsoft.com/office/drawing/2014/main" id="{423795AB-B78B-41B0-82AA-6D7F2DA85750}"/>
              </a:ext>
            </a:extLst>
          </p:cNvPr>
          <p:cNvSpPr>
            <a:spLocks noChangeArrowheads="1"/>
          </p:cNvSpPr>
          <p:nvPr/>
        </p:nvSpPr>
        <p:spPr bwMode="auto">
          <a:xfrm rot="18279725">
            <a:off x="2983188" y="4151690"/>
            <a:ext cx="3279028" cy="703477"/>
          </a:xfrm>
          <a:prstGeom prst="leftRightArrow">
            <a:avLst>
              <a:gd name="adj1" fmla="val 47565"/>
              <a:gd name="adj2" fmla="val 50016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Competency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0" name="Left-Right Arrow 16">
            <a:extLst>
              <a:ext uri="{FF2B5EF4-FFF2-40B4-BE49-F238E27FC236}">
                <a16:creationId xmlns:a16="http://schemas.microsoft.com/office/drawing/2014/main" id="{CBA7EE85-2B06-4F74-8BD0-3B87BEFE5D97}"/>
              </a:ext>
            </a:extLst>
          </p:cNvPr>
          <p:cNvSpPr>
            <a:spLocks noChangeArrowheads="1"/>
          </p:cNvSpPr>
          <p:nvPr/>
        </p:nvSpPr>
        <p:spPr bwMode="auto">
          <a:xfrm rot="3338599">
            <a:off x="5133816" y="4165408"/>
            <a:ext cx="3279028" cy="705309"/>
          </a:xfrm>
          <a:prstGeom prst="leftRightArrow">
            <a:avLst>
              <a:gd name="adj1" fmla="val 47565"/>
              <a:gd name="adj2" fmla="val 50014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Organization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Drivers</a:t>
            </a:r>
          </a:p>
        </p:txBody>
      </p:sp>
      <p:sp>
        <p:nvSpPr>
          <p:cNvPr id="320531" name="Left-Right Arrow 17">
            <a:extLst>
              <a:ext uri="{FF2B5EF4-FFF2-40B4-BE49-F238E27FC236}">
                <a16:creationId xmlns:a16="http://schemas.microsoft.com/office/drawing/2014/main" id="{CDE63422-2EE8-4119-B6C3-6517DA49C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017" y="5851301"/>
            <a:ext cx="4030338" cy="705075"/>
          </a:xfrm>
          <a:prstGeom prst="leftRightArrow">
            <a:avLst>
              <a:gd name="adj1" fmla="val 47565"/>
              <a:gd name="adj2" fmla="val 49998"/>
            </a:avLst>
          </a:prstGeom>
          <a:solidFill>
            <a:srgbClr val="001574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Leadership Drivers</a:t>
            </a:r>
          </a:p>
        </p:txBody>
      </p:sp>
      <p:sp>
        <p:nvSpPr>
          <p:cNvPr id="320532" name="Text Box 3">
            <a:extLst>
              <a:ext uri="{FF2B5EF4-FFF2-40B4-BE49-F238E27FC236}">
                <a16:creationId xmlns:a16="http://schemas.microsoft.com/office/drawing/2014/main" id="{18E93FA8-93F9-4183-A0CA-1B8406AB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199" y="1788899"/>
            <a:ext cx="6885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Consistent and Competent Use of Innovations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DE5CE059-5AE0-41BD-9CAD-33963BD1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55826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4" name="TextBox 20">
            <a:extLst>
              <a:ext uri="{FF2B5EF4-FFF2-40B4-BE49-F238E27FC236}">
                <a16:creationId xmlns:a16="http://schemas.microsoft.com/office/drawing/2014/main" id="{72419C39-9139-4496-A3F4-7DEAC551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1"/>
            <a:ext cx="647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Reliable and Socially Significant Outcomes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DF3FC7BC-3F90-4878-AEB1-F7C9F001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68451"/>
            <a:ext cx="309563" cy="220663"/>
          </a:xfrm>
          <a:prstGeom prst="upArrow">
            <a:avLst>
              <a:gd name="adj1" fmla="val 50000"/>
              <a:gd name="adj2" fmla="val 60141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20536" name="Text Box 12">
            <a:extLst>
              <a:ext uri="{FF2B5EF4-FFF2-40B4-BE49-F238E27FC236}">
                <a16:creationId xmlns:a16="http://schemas.microsoft.com/office/drawing/2014/main" id="{878751DE-D68D-4811-A860-6FD8340E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702" y="4653267"/>
            <a:ext cx="2014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Integrated  &amp; Compensatory</a:t>
            </a:r>
          </a:p>
        </p:txBody>
      </p:sp>
      <p:sp>
        <p:nvSpPr>
          <p:cNvPr id="320515" name="Rectangle 2">
            <a:extLst>
              <a:ext uri="{FF2B5EF4-FFF2-40B4-BE49-F238E27FC236}">
                <a16:creationId xmlns:a16="http://schemas.microsoft.com/office/drawing/2014/main" id="{387BAF4C-D29B-45CC-AB7D-BE2EE3FC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020763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Implementation Drivers</a:t>
            </a:r>
          </a:p>
        </p:txBody>
      </p:sp>
      <p:sp>
        <p:nvSpPr>
          <p:cNvPr id="243716" name="Text Box 2">
            <a:extLst>
              <a:ext uri="{FF2B5EF4-FFF2-40B4-BE49-F238E27FC236}">
                <a16:creationId xmlns:a16="http://schemas.microsoft.com/office/drawing/2014/main" id="{41BE12AB-5BC9-49BF-A965-44FD985C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230939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© </a:t>
            </a:r>
            <a:r>
              <a:rPr kumimoji="0" lang="en-US" alt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Fixsen &amp; Blase, 2008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E13B96-1277-4DB1-928F-B561EC467219}"/>
              </a:ext>
            </a:extLst>
          </p:cNvPr>
          <p:cNvGrpSpPr/>
          <p:nvPr/>
        </p:nvGrpSpPr>
        <p:grpSpPr>
          <a:xfrm>
            <a:off x="2971800" y="6400800"/>
            <a:ext cx="5502276" cy="381001"/>
            <a:chOff x="2971800" y="6400800"/>
            <a:chExt cx="5502276" cy="3810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182123-E7E1-4875-93D0-54D825077A2A}"/>
                </a:ext>
              </a:extLst>
            </p:cNvPr>
            <p:cNvSpPr txBox="1"/>
            <p:nvPr/>
          </p:nvSpPr>
          <p:spPr>
            <a:xfrm>
              <a:off x="2971800" y="6411914"/>
              <a:ext cx="123190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+mn-cs"/>
                </a:rPr>
                <a:t>Technical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FBB606-5E2F-4648-9E05-93BAB6F541FF}"/>
                </a:ext>
              </a:extLst>
            </p:cNvPr>
            <p:cNvSpPr txBox="1"/>
            <p:nvPr/>
          </p:nvSpPr>
          <p:spPr>
            <a:xfrm>
              <a:off x="7315201" y="6400800"/>
              <a:ext cx="11588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charset="0"/>
                  <a:ea typeface="MS PGothic" panose="020B0600070205080204" pitchFamily="34" charset="-128"/>
                  <a:cs typeface="+mn-cs"/>
                </a:rPr>
                <a:t>Adaptive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2EA5-A66C-4423-8FE9-BF7E657AC29E}" type="datetime1">
              <a:rPr lang="en-US" smtClean="0"/>
              <a:t>2/5/2019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0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514" name="Group 5">
            <a:extLst>
              <a:ext uri="{FF2B5EF4-FFF2-40B4-BE49-F238E27FC236}">
                <a16:creationId xmlns:a16="http://schemas.microsoft.com/office/drawing/2014/main" id="{6B1A47F5-EC7D-47BB-8ABB-0B1918E6A98D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1219201"/>
            <a:ext cx="7885112" cy="5337175"/>
            <a:chOff x="533400" y="780535"/>
            <a:chExt cx="8199438" cy="5537353"/>
          </a:xfrm>
        </p:grpSpPr>
        <p:sp>
          <p:nvSpPr>
            <p:cNvPr id="320520" name="Text Box 10">
              <a:extLst>
                <a:ext uri="{FF2B5EF4-FFF2-40B4-BE49-F238E27FC236}">
                  <a16:creationId xmlns:a16="http://schemas.microsoft.com/office/drawing/2014/main" id="{6A058021-F4AB-4FFC-ADC2-D60103A94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1116" y="1648477"/>
              <a:ext cx="3657600" cy="95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/>
              </a:r>
              <a:b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</a:b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Performance Assessment/Fidelity</a:t>
              </a:r>
            </a:p>
          </p:txBody>
        </p:sp>
        <p:sp>
          <p:nvSpPr>
            <p:cNvPr id="320521" name="Text Box 11">
              <a:extLst>
                <a:ext uri="{FF2B5EF4-FFF2-40B4-BE49-F238E27FC236}">
                  <a16:creationId xmlns:a16="http://schemas.microsoft.com/office/drawing/2014/main" id="{50D3A266-3763-4946-AD7E-7B054A76C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500" y="2956144"/>
              <a:ext cx="1698625" cy="38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Coaching</a:t>
              </a:r>
            </a:p>
          </p:txBody>
        </p:sp>
        <p:sp>
          <p:nvSpPr>
            <p:cNvPr id="320522" name="Text Box 12">
              <a:extLst>
                <a:ext uri="{FF2B5EF4-FFF2-40B4-BE49-F238E27FC236}">
                  <a16:creationId xmlns:a16="http://schemas.microsoft.com/office/drawing/2014/main" id="{4A0D6D37-8520-4795-9544-5F48D56DF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175" y="3881656"/>
              <a:ext cx="1343025" cy="38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Training</a:t>
              </a:r>
            </a:p>
          </p:txBody>
        </p:sp>
        <p:sp>
          <p:nvSpPr>
            <p:cNvPr id="320523" name="Text Box 13">
              <a:extLst>
                <a:ext uri="{FF2B5EF4-FFF2-40B4-BE49-F238E27FC236}">
                  <a16:creationId xmlns:a16="http://schemas.microsoft.com/office/drawing/2014/main" id="{E4C77CC1-94C7-4B29-97E1-393D15983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42094"/>
              <a:ext cx="1646238" cy="38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Selection</a:t>
              </a:r>
            </a:p>
          </p:txBody>
        </p:sp>
        <p:sp>
          <p:nvSpPr>
            <p:cNvPr id="320524" name="TextBox 54">
              <a:extLst>
                <a:ext uri="{FF2B5EF4-FFF2-40B4-BE49-F238E27FC236}">
                  <a16:creationId xmlns:a16="http://schemas.microsoft.com/office/drawing/2014/main" id="{B9108926-C72C-4DE5-B169-A2736DC20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663" y="4292819"/>
              <a:ext cx="2720975" cy="67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Integrated &amp; Compensatory</a:t>
              </a:r>
            </a:p>
          </p:txBody>
        </p:sp>
        <p:sp>
          <p:nvSpPr>
            <p:cNvPr id="320525" name="Text Box 14">
              <a:extLst>
                <a:ext uri="{FF2B5EF4-FFF2-40B4-BE49-F238E27FC236}">
                  <a16:creationId xmlns:a16="http://schemas.microsoft.com/office/drawing/2014/main" id="{4E383D7E-54E3-4D18-8246-E0D712230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2060" y="2892546"/>
              <a:ext cx="2514163" cy="67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Systems     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Intervention</a:t>
              </a:r>
            </a:p>
          </p:txBody>
        </p:sp>
        <p:sp>
          <p:nvSpPr>
            <p:cNvPr id="320526" name="Text Box 15">
              <a:extLst>
                <a:ext uri="{FF2B5EF4-FFF2-40B4-BE49-F238E27FC236}">
                  <a16:creationId xmlns:a16="http://schemas.microsoft.com/office/drawing/2014/main" id="{0B5CCDB1-CB20-4B72-A96B-25A40D4ED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77" y="3816311"/>
              <a:ext cx="2490354" cy="67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Facilitative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Administration</a:t>
              </a:r>
            </a:p>
          </p:txBody>
        </p:sp>
        <p:sp>
          <p:nvSpPr>
            <p:cNvPr id="320527" name="Text Box 16">
              <a:extLst>
                <a:ext uri="{FF2B5EF4-FFF2-40B4-BE49-F238E27FC236}">
                  <a16:creationId xmlns:a16="http://schemas.microsoft.com/office/drawing/2014/main" id="{0AA0FE1D-442F-42B7-B0CA-5E3CAF3AE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5967" y="4797216"/>
              <a:ext cx="2326871" cy="67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Decision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Support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Data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System</a:t>
              </a: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F6BDCFD-D3AE-4A65-84E3-753D54B9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358" y="2551105"/>
              <a:ext cx="4605684" cy="3310553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106" charset="0"/>
                <a:cs typeface="Arial"/>
              </a:endParaRPr>
            </a:p>
          </p:txBody>
        </p:sp>
        <p:sp>
          <p:nvSpPr>
            <p:cNvPr id="320529" name="Left-Right Arrow 15">
              <a:extLst>
                <a:ext uri="{FF2B5EF4-FFF2-40B4-BE49-F238E27FC236}">
                  <a16:creationId xmlns:a16="http://schemas.microsoft.com/office/drawing/2014/main" id="{423795AB-B78B-41B0-82AA-6D7F2D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320275">
              <a:off x="1537925" y="3822182"/>
              <a:ext cx="3402012" cy="731520"/>
            </a:xfrm>
            <a:prstGeom prst="leftRightArrow">
              <a:avLst>
                <a:gd name="adj1" fmla="val 47565"/>
                <a:gd name="adj2" fmla="val 50016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Competency</a:t>
              </a: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Drivers</a:t>
              </a:r>
            </a:p>
          </p:txBody>
        </p:sp>
        <p:sp>
          <p:nvSpPr>
            <p:cNvPr id="320530" name="Left-Right Arrow 16">
              <a:extLst>
                <a:ext uri="{FF2B5EF4-FFF2-40B4-BE49-F238E27FC236}">
                  <a16:creationId xmlns:a16="http://schemas.microsoft.com/office/drawing/2014/main" id="{CBA7EE85-2B06-4F74-8BD0-3B87BEFE5D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38599">
              <a:off x="3774283" y="3836412"/>
              <a:ext cx="3402012" cy="733425"/>
            </a:xfrm>
            <a:prstGeom prst="leftRightArrow">
              <a:avLst>
                <a:gd name="adj1" fmla="val 47565"/>
                <a:gd name="adj2" fmla="val 50014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Organization</a:t>
              </a: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Drivers</a:t>
              </a:r>
            </a:p>
          </p:txBody>
        </p:sp>
        <p:sp>
          <p:nvSpPr>
            <p:cNvPr id="320531" name="Left-Right Arrow 17">
              <a:extLst>
                <a:ext uri="{FF2B5EF4-FFF2-40B4-BE49-F238E27FC236}">
                  <a16:creationId xmlns:a16="http://schemas.microsoft.com/office/drawing/2014/main" id="{CDE63422-2EE8-4119-B6C3-6517DA49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5586368"/>
              <a:ext cx="4191000" cy="731520"/>
            </a:xfrm>
            <a:prstGeom prst="leftRightArrow">
              <a:avLst>
                <a:gd name="adj1" fmla="val 47565"/>
                <a:gd name="adj2" fmla="val 49998"/>
              </a:avLst>
            </a:prstGeom>
            <a:solidFill>
              <a:srgbClr val="001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Leadership Drivers</a:t>
              </a:r>
            </a:p>
          </p:txBody>
        </p:sp>
        <p:sp>
          <p:nvSpPr>
            <p:cNvPr id="320532" name="Text Box 3">
              <a:extLst>
                <a:ext uri="{FF2B5EF4-FFF2-40B4-BE49-F238E27FC236}">
                  <a16:creationId xmlns:a16="http://schemas.microsoft.com/office/drawing/2014/main" id="{18E93FA8-93F9-4183-A0CA-1B8406AB0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317" y="1371600"/>
              <a:ext cx="7159961" cy="4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Consistent and Competent Use of Innovations</a:t>
              </a:r>
            </a:p>
          </p:txBody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DE5CE059-5AE0-41BD-9CAD-33963BD13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296" y="1752289"/>
              <a:ext cx="321903" cy="228939"/>
            </a:xfrm>
            <a:prstGeom prst="upArrow">
              <a:avLst>
                <a:gd name="adj1" fmla="val 50000"/>
                <a:gd name="adj2" fmla="val 6014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20534" name="TextBox 20">
              <a:extLst>
                <a:ext uri="{FF2B5EF4-FFF2-40B4-BE49-F238E27FC236}">
                  <a16:creationId xmlns:a16="http://schemas.microsoft.com/office/drawing/2014/main" id="{72419C39-9139-4496-A3F4-7DEAC5519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793" y="780535"/>
              <a:ext cx="6735194" cy="4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Reliable and Socially Significant Outcomes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DF3FC7BC-3F90-4878-AEB1-F7C9F001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296" y="1142884"/>
              <a:ext cx="321903" cy="228939"/>
            </a:xfrm>
            <a:prstGeom prst="upArrow">
              <a:avLst>
                <a:gd name="adj1" fmla="val 50000"/>
                <a:gd name="adj2" fmla="val 60141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320536" name="Text Box 12">
              <a:extLst>
                <a:ext uri="{FF2B5EF4-FFF2-40B4-BE49-F238E27FC236}">
                  <a16:creationId xmlns:a16="http://schemas.microsoft.com/office/drawing/2014/main" id="{878751DE-D68D-4811-A860-6FD8340E5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931" y="4343400"/>
              <a:ext cx="2095069" cy="67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404040"/>
                  </a:solidFill>
                  <a:latin typeface="Myriad Pro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404040"/>
                  </a:solidFill>
                  <a:latin typeface="Myriad Pro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Integrated  &amp; Compensatory</a:t>
              </a:r>
            </a:p>
          </p:txBody>
        </p:sp>
      </p:grpSp>
      <p:sp>
        <p:nvSpPr>
          <p:cNvPr id="320515" name="Rectangle 2">
            <a:extLst>
              <a:ext uri="{FF2B5EF4-FFF2-40B4-BE49-F238E27FC236}">
                <a16:creationId xmlns:a16="http://schemas.microsoft.com/office/drawing/2014/main" id="{387BAF4C-D29B-45CC-AB7D-BE2EE3FC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1020763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Implementation Drivers</a:t>
            </a:r>
          </a:p>
        </p:txBody>
      </p:sp>
      <p:sp>
        <p:nvSpPr>
          <p:cNvPr id="243716" name="Text Box 2">
            <a:extLst>
              <a:ext uri="{FF2B5EF4-FFF2-40B4-BE49-F238E27FC236}">
                <a16:creationId xmlns:a16="http://schemas.microsoft.com/office/drawing/2014/main" id="{41BE12AB-5BC9-49BF-A965-44FD985C2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230939"/>
            <a:ext cx="1905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404040"/>
                </a:solidFill>
                <a:latin typeface="Myriad Pro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Myriad Pro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© </a:t>
            </a:r>
            <a:r>
              <a:rPr kumimoji="0" lang="en-US" alt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Calibri" pitchFamily="34" charset="0"/>
              </a:rPr>
              <a:t>Fixsen &amp; Blase, 2008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82123-E7E1-4875-93D0-54D825077A2A}"/>
              </a:ext>
            </a:extLst>
          </p:cNvPr>
          <p:cNvSpPr txBox="1"/>
          <p:nvPr/>
        </p:nvSpPr>
        <p:spPr>
          <a:xfrm>
            <a:off x="2971800" y="6411914"/>
            <a:ext cx="1231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Technical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BB606-5E2F-4648-9E05-93BAB6F541FF}"/>
              </a:ext>
            </a:extLst>
          </p:cNvPr>
          <p:cNvSpPr txBox="1"/>
          <p:nvPr/>
        </p:nvSpPr>
        <p:spPr>
          <a:xfrm>
            <a:off x="7315201" y="6400800"/>
            <a:ext cx="1158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+mn-cs"/>
              </a:rPr>
              <a:t>Adaptive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8A354C-65A2-4309-A118-C65AF9EDDD86}"/>
              </a:ext>
            </a:extLst>
          </p:cNvPr>
          <p:cNvSpPr/>
          <p:nvPr/>
        </p:nvSpPr>
        <p:spPr>
          <a:xfrm>
            <a:off x="3913188" y="2286000"/>
            <a:ext cx="3721100" cy="914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40E3-0A0E-4AC3-94F5-697B736665C4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3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8566" y="1629284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83292"/>
                </a:solidFill>
              </a:rPr>
              <a:t>Of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83436" y="2558427"/>
            <a:ext cx="4270248" cy="1548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Are we </a:t>
            </a:r>
            <a:r>
              <a:rPr lang="en-US" sz="3200" b="1" dirty="0"/>
              <a:t>implementing the practice </a:t>
            </a:r>
            <a:r>
              <a:rPr lang="en-US" sz="3200" dirty="0"/>
              <a:t>as intended?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338315" y="2378546"/>
            <a:ext cx="4593845" cy="2569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Are we </a:t>
            </a:r>
            <a:r>
              <a:rPr lang="en-US" sz="3200" b="1" dirty="0"/>
              <a:t>applying the components </a:t>
            </a:r>
            <a:r>
              <a:rPr lang="en-US" sz="3200" dirty="0"/>
              <a:t>of Implementation Science to the</a:t>
            </a:r>
            <a:r>
              <a:rPr lang="en-US" sz="3200" b="1" dirty="0"/>
              <a:t> implementation process</a:t>
            </a:r>
            <a:r>
              <a:rPr lang="en-US" sz="3200" dirty="0"/>
              <a:t> as intended?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1629283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83292"/>
                </a:solidFill>
              </a:rPr>
              <a:t>Of Process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Key Word: Fidelity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17661" y="5740026"/>
            <a:ext cx="495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Making sure we are getting it right along the way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A763-8439-4F84-8DD2-C8A8D149F9EB}" type="datetime1">
              <a:rPr lang="en-US" smtClean="0"/>
              <a:t>2/5/2019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5236-386B-4DAB-B7AF-27166E2932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Key Word: Fidelity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n-US" sz="5100" dirty="0">
                <a:solidFill>
                  <a:srgbClr val="7030A0"/>
                </a:solidFill>
              </a:rPr>
              <a:t>Adaptation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Purposeful modification based on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Using process and outcome data</a:t>
            </a:r>
          </a:p>
          <a:p>
            <a:pPr lvl="1"/>
            <a:r>
              <a:rPr lang="en-US" dirty="0"/>
              <a:t>Communication and support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Drift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Unintentional Low Fidelity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No regular review of data (process or outcome)</a:t>
            </a:r>
          </a:p>
          <a:p>
            <a:pPr lvl="1"/>
            <a:r>
              <a:rPr lang="en-US" dirty="0"/>
              <a:t>Little or ineffective communication and support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BADA-37A6-44E5-93E3-4B28E32EFD55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4C722-A6C1-405F-987C-7DCD80BA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01FE-EE58-4C29-8E14-1E48A35120BC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B2AA-CA7E-4ED6-99C4-110E84D1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56F4AE-2985-4685-BBB4-E740A02D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Example: Fidelity Tool for Innovations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6374CF6-3C21-4085-8BF5-7B88A89B83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2" y="1690689"/>
            <a:ext cx="5132150" cy="3925366"/>
          </a:xfr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04C22AB-7CA8-42C1-B0BC-60FE2B92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50" y="1690688"/>
            <a:ext cx="5132325" cy="3923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9D5D8-7AED-4D62-86FC-02312C6B96CF}"/>
              </a:ext>
            </a:extLst>
          </p:cNvPr>
          <p:cNvSpPr txBox="1"/>
          <p:nvPr/>
        </p:nvSpPr>
        <p:spPr>
          <a:xfrm>
            <a:off x="1911386" y="6156861"/>
            <a:ext cx="83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Using data to identify the need.  Establishing a common understanding of the “Why”</a:t>
            </a:r>
          </a:p>
        </p:txBody>
      </p:sp>
    </p:spTree>
    <p:extLst>
      <p:ext uri="{BB962C8B-B14F-4D97-AF65-F5344CB8AC3E}">
        <p14:creationId xmlns:p14="http://schemas.microsoft.com/office/powerpoint/2010/main" val="39157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17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Your Presenter Today: Dr. Maura Hart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109269"/>
            <a:ext cx="8414556" cy="5628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Dr. Maura Hart has over </a:t>
            </a:r>
            <a:r>
              <a:rPr lang="en-US" sz="2000" b="1" dirty="0"/>
              <a:t>25 years of experience </a:t>
            </a:r>
            <a:r>
              <a:rPr lang="en-US" sz="2000" dirty="0"/>
              <a:t>supporting teachers and administrators in their professional learning journeys in her work with </a:t>
            </a:r>
            <a:r>
              <a:rPr lang="en-US" sz="2000" b="1" dirty="0"/>
              <a:t>classroom teachers, school and district administrators, education graduate study students, pre-service teachers, and in her facilitation of teams at the school, district and state level</a:t>
            </a:r>
            <a:r>
              <a:rPr lang="en-US" sz="2000" dirty="0"/>
              <a:t>. She began her career as a </a:t>
            </a:r>
            <a:r>
              <a:rPr lang="en-US" sz="2000" b="1" dirty="0"/>
              <a:t>middle and high school Language Arts and English teacher </a:t>
            </a:r>
            <a:r>
              <a:rPr lang="en-US" sz="2000" dirty="0"/>
              <a:t>in NH and VT. Currently, Maura Hart is a </a:t>
            </a:r>
            <a:r>
              <a:rPr lang="en-US" sz="2000" b="1" dirty="0"/>
              <a:t>Technical Assistance Provider</a:t>
            </a:r>
            <a:r>
              <a:rPr lang="en-US" sz="2000" dirty="0"/>
              <a:t> with the </a:t>
            </a:r>
            <a:r>
              <a:rPr lang="en-US" sz="2000" b="1" dirty="0"/>
              <a:t>Center for Inclusive Education </a:t>
            </a:r>
            <a:r>
              <a:rPr lang="en-US" sz="2000" dirty="0"/>
              <a:t>at the </a:t>
            </a:r>
            <a:r>
              <a:rPr lang="en-US" sz="2000" b="1" dirty="0"/>
              <a:t>Institute on Disability </a:t>
            </a:r>
            <a:r>
              <a:rPr lang="en-US" sz="2000" dirty="0"/>
              <a:t>at the </a:t>
            </a:r>
            <a:r>
              <a:rPr lang="en-US" sz="2000" b="1" dirty="0"/>
              <a:t>University of New Hampshire</a:t>
            </a:r>
            <a:r>
              <a:rPr lang="en-US" sz="2000" dirty="0"/>
              <a:t> and an adjunct faculty member of the Education Department of </a:t>
            </a:r>
            <a:r>
              <a:rPr lang="en-US" sz="2000" b="1" dirty="0"/>
              <a:t>Antioch University</a:t>
            </a:r>
            <a:r>
              <a:rPr lang="en-US" sz="2000" dirty="0"/>
              <a:t>.  She is</a:t>
            </a:r>
            <a:r>
              <a:rPr lang="en-US" sz="2000" b="1" dirty="0"/>
              <a:t> passionate </a:t>
            </a:r>
            <a:r>
              <a:rPr lang="en-US" sz="2000" dirty="0"/>
              <a:t>about supporting </a:t>
            </a:r>
            <a:r>
              <a:rPr lang="en-US" sz="2000" b="1" dirty="0"/>
              <a:t>all students to learn in the general education classroom </a:t>
            </a:r>
            <a:r>
              <a:rPr lang="en-US" sz="2000" dirty="0"/>
              <a:t>and has focused her work on this objective throughout her career.   Since her first day in the classroom, intuitively, Maura saw the </a:t>
            </a:r>
            <a:r>
              <a:rPr lang="en-US" sz="2000" b="1" dirty="0"/>
              <a:t>need for information and strategies to support systemic improvement.  </a:t>
            </a:r>
            <a:r>
              <a:rPr lang="en-US" sz="2000" dirty="0"/>
              <a:t>She was thrilled to discover the </a:t>
            </a:r>
            <a:r>
              <a:rPr lang="en-US" sz="2000" b="1" dirty="0"/>
              <a:t>Stages and Drives of Implementation Science </a:t>
            </a:r>
            <a:r>
              <a:rPr lang="en-US" sz="2000" dirty="0"/>
              <a:t>in her work with the SWIFT Center at KU and has been applying the concepts in her work with school and district teams supporting them to implement </a:t>
            </a:r>
            <a:r>
              <a:rPr lang="en-US" sz="2000" b="1" dirty="0"/>
              <a:t>continuous cycles of improvement</a:t>
            </a:r>
            <a:r>
              <a:rPr lang="en-US" sz="2000" dirty="0"/>
              <a:t>. She </a:t>
            </a:r>
            <a:r>
              <a:rPr lang="en-US" sz="2000" b="1" dirty="0"/>
              <a:t>lives on a small farm </a:t>
            </a:r>
            <a:r>
              <a:rPr lang="en-US" sz="2000" dirty="0"/>
              <a:t>(which is really just an expensive Petting Zoo) in Plainfield, </a:t>
            </a:r>
            <a:r>
              <a:rPr lang="en-US" sz="2000" b="1" dirty="0"/>
              <a:t>NH</a:t>
            </a:r>
            <a:r>
              <a:rPr lang="en-US" sz="2000" dirty="0"/>
              <a:t> with her </a:t>
            </a:r>
            <a:r>
              <a:rPr lang="en-US" sz="2000" b="1" dirty="0"/>
              <a:t>husband and 3 teenage daughters</a:t>
            </a:r>
            <a:r>
              <a:rPr lang="en-US" sz="2000" dirty="0"/>
              <a:t>.  In her spare-time she teaches Jazzercise, hikes in the woods, skis both downhill and cross country and spends as much time with her family as she can.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4" y="2415424"/>
            <a:ext cx="2167466" cy="325634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DD00-9F97-4C93-9097-C9C04EF0E2B4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74F8-DF0E-4602-8087-E436AADB8B00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2" y="314794"/>
            <a:ext cx="10515600" cy="5832189"/>
          </a:xfrm>
        </p:spPr>
      </p:pic>
      <p:sp>
        <p:nvSpPr>
          <p:cNvPr id="7" name="TextBox 6"/>
          <p:cNvSpPr txBox="1"/>
          <p:nvPr/>
        </p:nvSpPr>
        <p:spPr>
          <a:xfrm>
            <a:off x="1911386" y="6156861"/>
            <a:ext cx="836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Using data to identify the need.  Establishing a common understanding of the “Why”</a:t>
            </a:r>
          </a:p>
        </p:txBody>
      </p:sp>
    </p:spTree>
    <p:extLst>
      <p:ext uri="{BB962C8B-B14F-4D97-AF65-F5344CB8AC3E}">
        <p14:creationId xmlns:p14="http://schemas.microsoft.com/office/powerpoint/2010/main" val="14929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96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The Stages of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9480" y="6225413"/>
            <a:ext cx="1532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Fixsen and Blase 2006-20012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521326"/>
            <a:ext cx="7729727" cy="471424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107-4E0C-445C-8B6E-FB0D4C9A9A6E}" type="datetime1">
              <a:rPr lang="en-US" smtClean="0"/>
              <a:t>2/5/2019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Processing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0377" y="2155776"/>
            <a:ext cx="3301101" cy="310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If you had to choose one driver in your current system that is either thriving or lacking, what would it be and why?</a:t>
            </a:r>
          </a:p>
          <a:p>
            <a:pPr marL="0" indent="0" algn="ctr">
              <a:buNone/>
            </a:pP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24FD-ECFD-431D-B20E-B66D2A31D6AA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A6E5DEA-9561-4FB5-BD58-F9866FDC0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148476"/>
              </p:ext>
            </p:extLst>
          </p:nvPr>
        </p:nvGraphicFramePr>
        <p:xfrm>
          <a:off x="1379096" y="1875427"/>
          <a:ext cx="512241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416">
                  <a:extLst>
                    <a:ext uri="{9D8B030D-6E8A-4147-A177-3AD203B41FA5}">
                      <a16:colId xmlns:a16="http://schemas.microsoft.com/office/drawing/2014/main" val="1521494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Drivers</a:t>
                      </a:r>
                      <a:r>
                        <a:rPr lang="en-US" baseline="0" dirty="0"/>
                        <a:t> of Implementation</a:t>
                      </a:r>
                      <a:endParaRPr lang="en-US" dirty="0"/>
                    </a:p>
                  </a:txBody>
                  <a:tcPr>
                    <a:solidFill>
                      <a:srgbClr val="683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6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Competency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Selection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Organization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Systems</a:t>
                      </a:r>
                      <a:r>
                        <a:rPr lang="en-US" baseline="0" dirty="0"/>
                        <a:t> Intervention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Facilitative Administration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Decision Support Data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38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Technical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DA4E-FE79-4EFB-AECE-ECFB205231E6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D78554-280D-460C-B2C3-C27CCB0CF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FE18E66-B982-45AF-AD01-58AE6AE0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b="1" dirty="0">
                <a:solidFill>
                  <a:srgbClr val="683292"/>
                </a:solidFill>
              </a:rPr>
              <a:t>Boots on the Ground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DBF747-3C6C-4BEC-BB44-00A01AE5C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en-US" i="1" dirty="0"/>
              <a:t>Key focus areas of an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10964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Interplay of People and Systems</a:t>
            </a:r>
          </a:p>
        </p:txBody>
      </p:sp>
      <p:pic>
        <p:nvPicPr>
          <p:cNvPr id="4" name="Content Placeholder 3" descr="Dirección de Proyecto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23" y="1867349"/>
            <a:ext cx="6021949" cy="3763718"/>
          </a:xfrm>
        </p:spPr>
      </p:pic>
      <p:sp>
        <p:nvSpPr>
          <p:cNvPr id="5" name="TextBox 4"/>
          <p:cNvSpPr txBox="1"/>
          <p:nvPr/>
        </p:nvSpPr>
        <p:spPr>
          <a:xfrm>
            <a:off x="5040100" y="5807728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“Go slow to go fast”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10E3-B6C9-4D9E-9C73-B1A939FF2CEC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8524" y="1712881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441913"/>
            <a:ext cx="5015484" cy="4096999"/>
          </a:xfrm>
        </p:spPr>
        <p:txBody>
          <a:bodyPr>
            <a:noAutofit/>
          </a:bodyPr>
          <a:lstStyle/>
          <a:p>
            <a:r>
              <a:rPr lang="en-US" sz="3200" b="1" dirty="0"/>
              <a:t>Roles, structures, procedures</a:t>
            </a:r>
          </a:p>
          <a:p>
            <a:r>
              <a:rPr lang="en-US" sz="3200" dirty="0"/>
              <a:t>Balance of time and voice</a:t>
            </a:r>
          </a:p>
          <a:p>
            <a:r>
              <a:rPr lang="en-US" sz="3200" b="1" dirty="0"/>
              <a:t>Common understanding </a:t>
            </a:r>
            <a:r>
              <a:rPr lang="en-US" sz="3200" dirty="0"/>
              <a:t>of purpose</a:t>
            </a:r>
          </a:p>
          <a:p>
            <a:r>
              <a:rPr lang="en-US" sz="3200" dirty="0"/>
              <a:t>Common understanding of the </a:t>
            </a:r>
            <a:r>
              <a:rPr lang="en-US" sz="3200" b="1" dirty="0"/>
              <a:t>what and how of decision making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338316" y="2573623"/>
            <a:ext cx="5015484" cy="4096999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Alignment: </a:t>
            </a:r>
            <a:r>
              <a:rPr lang="en-US" sz="3200" dirty="0"/>
              <a:t>systems, policies and procedures</a:t>
            </a:r>
          </a:p>
          <a:p>
            <a:r>
              <a:rPr lang="en-US" sz="3200" dirty="0"/>
              <a:t>Gather input (Stakeholders)</a:t>
            </a:r>
          </a:p>
          <a:p>
            <a:r>
              <a:rPr lang="en-US" sz="3200" b="1" dirty="0"/>
              <a:t>Multiple approaches and Repetition</a:t>
            </a:r>
          </a:p>
          <a:p>
            <a:r>
              <a:rPr lang="en-US" sz="3200" b="1" dirty="0"/>
              <a:t>Feedback </a:t>
            </a:r>
            <a:r>
              <a:rPr lang="en-US" sz="3200" dirty="0"/>
              <a:t>loops for improvement</a:t>
            </a:r>
          </a:p>
          <a:p>
            <a:r>
              <a:rPr lang="en-US" sz="3200" b="1" dirty="0"/>
              <a:t>Common understanding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1452" y="1712881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communication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The Keystone of Success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D1C9-9B82-449E-9F98-2BB588DAA33E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5236-386B-4DAB-B7AF-27166E2932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1849-C0A6-4A55-ADC1-A90F40D82687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BAC70D-0BB3-4263-9072-7299AB923FD7}"/>
              </a:ext>
            </a:extLst>
          </p:cNvPr>
          <p:cNvSpPr txBox="1">
            <a:spLocks/>
          </p:cNvSpPr>
          <p:nvPr/>
        </p:nvSpPr>
        <p:spPr>
          <a:xfrm>
            <a:off x="648930" y="2130809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Establish </a:t>
            </a:r>
            <a:r>
              <a:rPr lang="en-US" sz="2200" b="1" dirty="0"/>
              <a:t>safety </a:t>
            </a:r>
            <a:r>
              <a:rPr lang="en-US" sz="2200" dirty="0"/>
              <a:t>and </a:t>
            </a:r>
            <a:r>
              <a:rPr lang="en-US" sz="2200" b="1" dirty="0"/>
              <a:t>equity</a:t>
            </a:r>
          </a:p>
          <a:p>
            <a:r>
              <a:rPr lang="en-US" sz="2200" dirty="0"/>
              <a:t>Balance </a:t>
            </a:r>
            <a:r>
              <a:rPr lang="en-US" sz="2200" b="1" dirty="0"/>
              <a:t>voice</a:t>
            </a:r>
            <a:r>
              <a:rPr lang="en-US" sz="2200" dirty="0"/>
              <a:t> and </a:t>
            </a:r>
            <a:r>
              <a:rPr lang="en-US" sz="2200" b="1" dirty="0"/>
              <a:t>time</a:t>
            </a:r>
          </a:p>
          <a:p>
            <a:r>
              <a:rPr lang="en-US" sz="2200" dirty="0"/>
              <a:t>Introduce, utilize and reflect on </a:t>
            </a:r>
            <a:r>
              <a:rPr lang="en-US" sz="2200" b="1" dirty="0"/>
              <a:t>processes</a:t>
            </a:r>
            <a:r>
              <a:rPr lang="en-US" sz="2200" dirty="0"/>
              <a:t> (teaming, implementation) </a:t>
            </a:r>
          </a:p>
          <a:p>
            <a:r>
              <a:rPr lang="en-US" sz="2200" b="1" dirty="0"/>
              <a:t>Teach facilitation </a:t>
            </a:r>
            <a:r>
              <a:rPr lang="en-US" sz="2200" dirty="0"/>
              <a:t>of large and small groups</a:t>
            </a:r>
          </a:p>
          <a:p>
            <a:r>
              <a:rPr lang="en-US" sz="2200" b="1" dirty="0"/>
              <a:t>Focus on outcomes </a:t>
            </a:r>
            <a:r>
              <a:rPr lang="en-US" sz="2200" dirty="0"/>
              <a:t>(small and large)</a:t>
            </a:r>
          </a:p>
          <a:p>
            <a:r>
              <a:rPr lang="en-US" sz="2200" dirty="0"/>
              <a:t>Focus on </a:t>
            </a:r>
            <a:r>
              <a:rPr lang="en-US" sz="2200" b="1" dirty="0"/>
              <a:t>shared understandings </a:t>
            </a:r>
            <a:r>
              <a:rPr lang="en-US" sz="2200" dirty="0"/>
              <a:t>of innovation and effective implementation processes</a:t>
            </a:r>
          </a:p>
          <a:p>
            <a:endParaRPr lang="en-US" sz="2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DF9985-A5AC-41CC-BE1F-B5C4DF15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683292"/>
                </a:solidFill>
              </a:rPr>
              <a:t>Facilitation 101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046559-0190-4B88-A293-D764814C5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957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87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ma aprendizagem significativa é mais que uma aprendizage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65" y="1450856"/>
            <a:ext cx="6319673" cy="428452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F9BE-E101-46C7-8E0D-D4610AF4C2D4}" type="datetime1">
              <a:rPr lang="en-US" smtClean="0"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27</a:t>
            </a:fld>
            <a:endParaRPr lang="en-US"/>
          </a:p>
        </p:txBody>
      </p:sp>
      <p:sp>
        <p:nvSpPr>
          <p:cNvPr id="9" name="Pentagon 4">
            <a:extLst>
              <a:ext uri="{FF2B5EF4-FFF2-40B4-BE49-F238E27FC236}">
                <a16:creationId xmlns:a16="http://schemas.microsoft.com/office/drawing/2014/main" id="{67AD199A-5D0A-4380-894C-94BBECCEF383}"/>
              </a:ext>
            </a:extLst>
          </p:cNvPr>
          <p:cNvSpPr/>
          <p:nvPr/>
        </p:nvSpPr>
        <p:spPr>
          <a:xfrm>
            <a:off x="689706" y="777180"/>
            <a:ext cx="4215926" cy="2200314"/>
          </a:xfrm>
          <a:prstGeom prst="homePlate">
            <a:avLst/>
          </a:prstGeom>
          <a:solidFill>
            <a:srgbClr val="683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3EAAE9-A232-4F53-92E1-3A3F195F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877" y="1080541"/>
            <a:ext cx="2669406" cy="178117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Summarizing Learning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643460E-B505-4410-947F-AC7728BA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09" y="3134004"/>
            <a:ext cx="4212923" cy="29468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800" dirty="0"/>
          </a:p>
          <a:p>
            <a:r>
              <a:rPr lang="en-US" sz="2800" dirty="0"/>
              <a:t>Please write </a:t>
            </a:r>
            <a:r>
              <a:rPr lang="en-US" sz="2800" b="1" dirty="0"/>
              <a:t>key words</a:t>
            </a:r>
            <a:r>
              <a:rPr lang="en-US" sz="2800" dirty="0"/>
              <a:t> in the chat box to </a:t>
            </a:r>
            <a:r>
              <a:rPr lang="en-US" sz="2800" b="1" dirty="0"/>
              <a:t>summarize</a:t>
            </a:r>
            <a:r>
              <a:rPr lang="en-US" sz="2800" dirty="0"/>
              <a:t> what you have </a:t>
            </a:r>
            <a:r>
              <a:rPr lang="en-US" sz="2800" b="1" dirty="0"/>
              <a:t>learned</a:t>
            </a:r>
            <a:r>
              <a:rPr lang="en-US" sz="2800" dirty="0"/>
              <a:t>, been reminded of, or are thinking about.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Post Assessment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D9BA-EB1F-4339-995E-363A783F59CF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26A758-223F-4463-89C8-406448F0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can articulate </a:t>
            </a:r>
            <a:r>
              <a:rPr lang="en-US" dirty="0"/>
              <a:t>the what and why of “Implementation Science” (slides 9, 10, &amp; 12)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know</a:t>
            </a:r>
            <a:r>
              <a:rPr lang="en-US" dirty="0"/>
              <a:t> what “evidence based practice” means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understand</a:t>
            </a:r>
            <a:r>
              <a:rPr lang="en-US" dirty="0"/>
              <a:t> the value of using Implementation Science in a continuous cycle of improvement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understand</a:t>
            </a:r>
            <a:r>
              <a:rPr lang="en-US" dirty="0"/>
              <a:t> methods and purposes of “fidelity checks” for both innovation and process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can explain </a:t>
            </a:r>
            <a:r>
              <a:rPr lang="en-US" dirty="0"/>
              <a:t>the Stages and Drivers of Implementation Science as they relate to the continuous cycle of improvement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recognize</a:t>
            </a:r>
            <a:r>
              <a:rPr lang="en-US" dirty="0"/>
              <a:t> the role teams play in Implementation Science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can </a:t>
            </a:r>
            <a:r>
              <a:rPr lang="en-US" b="1" dirty="0"/>
              <a:t>explain</a:t>
            </a:r>
            <a:r>
              <a:rPr lang="en-US" dirty="0"/>
              <a:t> key components of effective implementation teams and relate these components to successful facilitation strategies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can </a:t>
            </a:r>
            <a:r>
              <a:rPr lang="en-US" b="1" dirty="0"/>
              <a:t>summarize</a:t>
            </a:r>
            <a:r>
              <a:rPr lang="en-US" dirty="0"/>
              <a:t> the value of the use of data to inform and steer the continuous cycle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2881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9C44-42EB-49D8-B284-3A5C17600393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D41D8-FB0B-4654-BE7F-E6862888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025D48BC-20EE-43BD-A448-2BF18337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47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What Else?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C7BE42-DEA3-485F-AD60-50E840B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31941"/>
            <a:ext cx="7729728" cy="1272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About what would you like to know more?  </a:t>
            </a:r>
          </a:p>
          <a:p>
            <a:pPr marL="0" indent="0" algn="ctr">
              <a:buNone/>
            </a:pPr>
            <a:r>
              <a:rPr lang="en-US" sz="2800" dirty="0"/>
              <a:t>Please list webinar topics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30552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F5FD5C-5D38-42DC-8A31-F9C96B3A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9FCBE1B-BEDF-4B2A-8A7E-40659893C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DFE0B-1A0B-4961-BA32-CC370F67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E987D9-270B-41D8-9231-BBA5CC6664F0}"/>
              </a:ext>
            </a:extLst>
          </p:cNvPr>
          <p:cNvSpPr txBox="1">
            <a:spLocks/>
          </p:cNvSpPr>
          <p:nvPr/>
        </p:nvSpPr>
        <p:spPr>
          <a:xfrm>
            <a:off x="1524000" y="6072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683292"/>
                </a:solidFill>
              </a:rPr>
              <a:t>The What and How of Implementation Science</a:t>
            </a:r>
            <a:endParaRPr lang="en-US" b="1" dirty="0">
              <a:solidFill>
                <a:srgbClr val="683292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765315F-AF42-4F95-9830-46BDB37B2DF6}"/>
              </a:ext>
            </a:extLst>
          </p:cNvPr>
          <p:cNvSpPr txBox="1">
            <a:spLocks/>
          </p:cNvSpPr>
          <p:nvPr/>
        </p:nvSpPr>
        <p:spPr>
          <a:xfrm>
            <a:off x="1524000" y="386318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The Global Implementation Society</a:t>
            </a:r>
          </a:p>
          <a:p>
            <a:r>
              <a:rPr lang="en-US" b="1" i="1" dirty="0"/>
              <a:t>Maura Hart, Ed. D.</a:t>
            </a:r>
          </a:p>
          <a:p>
            <a:r>
              <a:rPr lang="en-US" b="1" i="1" dirty="0"/>
              <a:t>February 5, 2019</a:t>
            </a:r>
          </a:p>
        </p:txBody>
      </p:sp>
    </p:spTree>
    <p:extLst>
      <p:ext uri="{BB962C8B-B14F-4D97-AF65-F5344CB8AC3E}">
        <p14:creationId xmlns:p14="http://schemas.microsoft.com/office/powerpoint/2010/main" val="40294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9C44-42EB-49D8-B284-3A5C17600393}" type="datetime1">
              <a:rPr lang="en-US" smtClean="0"/>
              <a:t>2/5/2019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DD41D8-FB0B-4654-BE7F-E6862888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BD4D8B3-EBFF-4939-8F33-9AF9EA3A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4" y="963877"/>
            <a:ext cx="3690008" cy="4930246"/>
          </a:xfrm>
        </p:spPr>
        <p:txBody>
          <a:bodyPr>
            <a:normAutofit/>
          </a:bodyPr>
          <a:lstStyle/>
          <a:p>
            <a:pPr algn="r"/>
            <a:r>
              <a:rPr lang="en-US" sz="3700" b="1" dirty="0">
                <a:solidFill>
                  <a:srgbClr val="683292"/>
                </a:solidFill>
              </a:rPr>
              <a:t>Did We Do What We Said We’d Do?</a:t>
            </a:r>
            <a:br>
              <a:rPr lang="en-US" sz="3700" b="1" dirty="0">
                <a:solidFill>
                  <a:srgbClr val="683292"/>
                </a:solidFill>
              </a:rPr>
            </a:br>
            <a:r>
              <a:rPr lang="en-US" sz="3200" b="1" dirty="0">
                <a:solidFill>
                  <a:srgbClr val="683292"/>
                </a:solidFill>
              </a:rPr>
              <a:t>(Fidelity of Webinar Implementation)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537C49B-838C-4FD2-8F65-CFEFFB18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Identify and connect </a:t>
            </a:r>
            <a:r>
              <a:rPr lang="en-US" sz="2400" dirty="0"/>
              <a:t>as a learning community</a:t>
            </a:r>
          </a:p>
          <a:p>
            <a:r>
              <a:rPr lang="en-US" sz="2400" b="1" dirty="0"/>
              <a:t>Assess</a:t>
            </a:r>
            <a:r>
              <a:rPr lang="en-US" sz="2400" dirty="0"/>
              <a:t> what we know now</a:t>
            </a:r>
          </a:p>
          <a:p>
            <a:r>
              <a:rPr lang="en-US" sz="2400" b="1" dirty="0"/>
              <a:t>Construct understandings </a:t>
            </a:r>
            <a:r>
              <a:rPr lang="en-US" sz="2400" dirty="0"/>
              <a:t>of key components of Implementation Science</a:t>
            </a:r>
          </a:p>
          <a:p>
            <a:r>
              <a:rPr lang="en-US" sz="2400" b="1" dirty="0"/>
              <a:t>Investigate and formulate </a:t>
            </a:r>
            <a:r>
              <a:rPr lang="en-US" sz="2400" dirty="0"/>
              <a:t>strategies for facilitation using Implementation Science</a:t>
            </a:r>
          </a:p>
          <a:p>
            <a:r>
              <a:rPr lang="en-US" sz="2400" b="1" dirty="0"/>
              <a:t>Assess</a:t>
            </a:r>
            <a:r>
              <a:rPr lang="en-US" sz="2400" dirty="0"/>
              <a:t> what we now know</a:t>
            </a:r>
          </a:p>
          <a:p>
            <a:r>
              <a:rPr lang="en-US" sz="2400" b="1" dirty="0"/>
              <a:t>Identify</a:t>
            </a:r>
            <a:r>
              <a:rPr lang="en-US" sz="2400" dirty="0"/>
              <a:t> future topics and share resources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1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83292"/>
                </a:solidFill>
              </a:rPr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AI HUB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Global Implementation Society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Webinar Evaluation</a:t>
            </a:r>
            <a:endParaRPr lang="en-US" dirty="0"/>
          </a:p>
        </p:txBody>
      </p:sp>
      <p:pic>
        <p:nvPicPr>
          <p:cNvPr id="5" name="Content Placeholder 4" descr="Thank You PNG Transparent Images | PNG All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8" y="3289954"/>
            <a:ext cx="4270375" cy="1798916"/>
          </a:xfrm>
        </p:spPr>
      </p:pic>
      <p:sp>
        <p:nvSpPr>
          <p:cNvPr id="4" name="TextBox 3"/>
          <p:cNvSpPr txBox="1"/>
          <p:nvPr/>
        </p:nvSpPr>
        <p:spPr>
          <a:xfrm>
            <a:off x="838200" y="5396459"/>
            <a:ext cx="3203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Presenter Contact Information: </a:t>
            </a:r>
          </a:p>
          <a:p>
            <a:r>
              <a:rPr lang="en-US" dirty="0"/>
              <a:t>Email: </a:t>
            </a:r>
            <a:r>
              <a:rPr lang="en-US" dirty="0">
                <a:hlinkClick r:id="rId5"/>
              </a:rPr>
              <a:t>maura.hart@unh.edu</a:t>
            </a:r>
            <a:endParaRPr lang="en-US" dirty="0"/>
          </a:p>
          <a:p>
            <a:r>
              <a:rPr lang="en-US" dirty="0"/>
              <a:t>Phone: 603.359.2748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27BC-4D0A-4F19-B788-16C2CFB9D6D2}" type="datetime1">
              <a:rPr lang="en-US" smtClean="0"/>
              <a:t>2/5/2019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29484D-7D6B-4F91-AE87-1FCEE823E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179" y="5918066"/>
            <a:ext cx="2963917" cy="6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C82A5-6CD7-CF44-B59C-F0FCE471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E4748-067A-834F-A433-183D0099B85B}"/>
              </a:ext>
            </a:extLst>
          </p:cNvPr>
          <p:cNvSpPr txBox="1"/>
          <p:nvPr/>
        </p:nvSpPr>
        <p:spPr>
          <a:xfrm>
            <a:off x="4557584" y="4491611"/>
            <a:ext cx="3076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71191-CF68-564E-91CE-CEA7789A24DF}"/>
              </a:ext>
            </a:extLst>
          </p:cNvPr>
          <p:cNvSpPr/>
          <p:nvPr/>
        </p:nvSpPr>
        <p:spPr>
          <a:xfrm>
            <a:off x="4940643" y="4491611"/>
            <a:ext cx="2261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485E3-B1AE-EE4A-8718-094F23D0E379}"/>
              </a:ext>
            </a:extLst>
          </p:cNvPr>
          <p:cNvSpPr txBox="1"/>
          <p:nvPr/>
        </p:nvSpPr>
        <p:spPr>
          <a:xfrm>
            <a:off x="5095102" y="4539254"/>
            <a:ext cx="1977081" cy="36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D1C1FD-2ED7-8B4E-9CDE-A4C939A9B4FD}"/>
              </a:ext>
            </a:extLst>
          </p:cNvPr>
          <p:cNvSpPr/>
          <p:nvPr/>
        </p:nvSpPr>
        <p:spPr>
          <a:xfrm>
            <a:off x="2833816" y="4652060"/>
            <a:ext cx="2261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BC2EA-7BA0-304C-B25D-A36F63B3516A}"/>
              </a:ext>
            </a:extLst>
          </p:cNvPr>
          <p:cNvSpPr txBox="1"/>
          <p:nvPr/>
        </p:nvSpPr>
        <p:spPr>
          <a:xfrm>
            <a:off x="2920316" y="4170713"/>
            <a:ext cx="1977081" cy="36854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87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C01E-C200-4107-8204-BB006B51893F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73A045-2EAE-4AFB-A2D9-AF06E7E0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Welcome to the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683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Implementation Society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F61B769-D249-45B0-9A22-DD9D5143C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707333"/>
              </p:ext>
            </p:extLst>
          </p:nvPr>
        </p:nvGraphicFramePr>
        <p:xfrm>
          <a:off x="838200" y="2003865"/>
          <a:ext cx="10515601" cy="39948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27718">
                  <a:extLst>
                    <a:ext uri="{9D8B030D-6E8A-4147-A177-3AD203B41FA5}">
                      <a16:colId xmlns:a16="http://schemas.microsoft.com/office/drawing/2014/main" val="3242290165"/>
                    </a:ext>
                  </a:extLst>
                </a:gridCol>
                <a:gridCol w="4887883">
                  <a:extLst>
                    <a:ext uri="{9D8B030D-6E8A-4147-A177-3AD203B41FA5}">
                      <a16:colId xmlns:a16="http://schemas.microsoft.com/office/drawing/2014/main" val="1051263034"/>
                    </a:ext>
                  </a:extLst>
                </a:gridCol>
              </a:tblGrid>
              <a:tr h="724168"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FFFFFF"/>
                          </a:solidFill>
                        </a:rPr>
                        <a:t>Benefits</a:t>
                      </a:r>
                    </a:p>
                  </a:txBody>
                  <a:tcPr marL="298421" marR="179052" marT="179052" marB="17905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FFFFFF"/>
                          </a:solidFill>
                        </a:rPr>
                        <a:t>The GIC 2019 Conference</a:t>
                      </a:r>
                    </a:p>
                  </a:txBody>
                  <a:tcPr marL="298421" marR="179052" marT="179052" marB="17905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32615"/>
                  </a:ext>
                </a:extLst>
              </a:tr>
              <a:tr h="32706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Membership </a:t>
                      </a:r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 a</a:t>
                      </a:r>
                      <a:r>
                        <a:rPr lang="en-US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community of professionals providing human services in a variety of service sectors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Access</a:t>
                      </a:r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to members</a:t>
                      </a:r>
                      <a:r>
                        <a:rPr lang="en-US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only educational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Reduced</a:t>
                      </a:r>
                      <a:r>
                        <a:rPr lang="en-US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registration </a:t>
                      </a:r>
                      <a:r>
                        <a:rPr lang="en-US" sz="2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fees</a:t>
                      </a:r>
                      <a:r>
                        <a:rPr lang="en-US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for the Global Implementation Conference and other education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98421" marR="179052" marT="179052" marB="17905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September 15 – 17, 2019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Glasgow,</a:t>
                      </a:r>
                      <a:r>
                        <a:rPr lang="en-US" sz="2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Scotland</a:t>
                      </a:r>
                    </a:p>
                    <a:p>
                      <a:pPr algn="ctr"/>
                      <a:endParaRPr lang="en-US" sz="2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1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hlinkClick r:id="rId2"/>
                        </a:rPr>
                        <a:t>https://gic.globalimplementation.org/</a:t>
                      </a:r>
                      <a:endParaRPr lang="en-US" sz="21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2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GIC 2019 Conference</a:t>
                      </a:r>
                      <a:r>
                        <a:rPr lang="en-US" sz="21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Theme:</a:t>
                      </a:r>
                    </a:p>
                    <a:p>
                      <a:pPr algn="ctr"/>
                      <a:endParaRPr lang="en-US" sz="21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1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Implementation for Impact</a:t>
                      </a:r>
                    </a:p>
                  </a:txBody>
                  <a:tcPr marL="298421" marR="179052" marT="179052" marB="17905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09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8626" y="1016786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83292"/>
                </a:solidFill>
              </a:rPr>
              <a:t>Agenda: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9803" y="1724942"/>
            <a:ext cx="6038513" cy="443281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i="1" dirty="0"/>
              <a:t>This webinar will provide an opportunity to enhance the participant’s knowledge to implementation practice, science and policy.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r>
              <a:rPr lang="en-US" b="1" dirty="0"/>
              <a:t>The Big Picture: What is Implementation Science?</a:t>
            </a:r>
          </a:p>
          <a:p>
            <a:pPr lvl="2"/>
            <a:r>
              <a:rPr lang="en-US" b="1" dirty="0"/>
              <a:t>Understanding Stages, Drivers and Fidelity</a:t>
            </a:r>
          </a:p>
          <a:p>
            <a:pPr lvl="2"/>
            <a:r>
              <a:rPr lang="en-US" b="1" dirty="0"/>
              <a:t>Facilitating Implementation Science: teaming, data, communication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i="1" dirty="0"/>
              <a:t>This learning opportunity is intended for those “new to” implementation science.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473228" y="1758991"/>
            <a:ext cx="5264070" cy="4701770"/>
          </a:xfrm>
        </p:spPr>
        <p:txBody>
          <a:bodyPr>
            <a:noAutofit/>
          </a:bodyPr>
          <a:lstStyle/>
          <a:p>
            <a:r>
              <a:rPr lang="en-US" sz="2400" b="1" dirty="0"/>
              <a:t>Identify and Connect </a:t>
            </a:r>
            <a:r>
              <a:rPr lang="en-US" sz="2400" dirty="0"/>
              <a:t>as a learning community</a:t>
            </a:r>
          </a:p>
          <a:p>
            <a:r>
              <a:rPr lang="en-US" sz="2400" b="1" dirty="0"/>
              <a:t>Assess</a:t>
            </a:r>
            <a:r>
              <a:rPr lang="en-US" sz="2400" dirty="0"/>
              <a:t> what we know now</a:t>
            </a:r>
          </a:p>
          <a:p>
            <a:r>
              <a:rPr lang="en-US" sz="2400" b="1" dirty="0"/>
              <a:t>Construct</a:t>
            </a:r>
            <a:r>
              <a:rPr lang="en-US" sz="2400" dirty="0"/>
              <a:t> understandings of key components of applied Implementation Science</a:t>
            </a:r>
          </a:p>
          <a:p>
            <a:r>
              <a:rPr lang="en-US" sz="2400" b="1" dirty="0"/>
              <a:t>Investigate Strategies </a:t>
            </a:r>
            <a:r>
              <a:rPr lang="en-US" sz="2400" dirty="0"/>
              <a:t>for facilitation using Implementation Science constructs</a:t>
            </a:r>
          </a:p>
          <a:p>
            <a:r>
              <a:rPr lang="en-US" sz="2400" b="1" dirty="0"/>
              <a:t>Assess</a:t>
            </a:r>
            <a:r>
              <a:rPr lang="en-US" sz="2400" dirty="0"/>
              <a:t> what we now know</a:t>
            </a:r>
          </a:p>
          <a:p>
            <a:r>
              <a:rPr lang="en-US" sz="2400" b="1" dirty="0"/>
              <a:t>Identify</a:t>
            </a:r>
            <a:r>
              <a:rPr lang="en-US" sz="2400" dirty="0"/>
              <a:t> future topics and share resources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03006" y="1001796"/>
            <a:ext cx="4270248" cy="70408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83292"/>
                </a:solidFill>
              </a:rPr>
              <a:t>Objectives: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25282"/>
            <a:ext cx="10515600" cy="9887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Our Work Today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9200-5186-4960-9BAA-CD5A42E4126F}" type="datetime1">
              <a:rPr lang="en-US" smtClean="0"/>
              <a:t>2/5/2019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5236-386B-4DAB-B7AF-27166E293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526-A04D-4566-9B88-5217D7FB66BC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1AF69-29F5-463C-8568-1A4C5F4B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56222C-68A1-42EE-A953-AE9E6EE6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Who is here today?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14FD7BE-F0C4-461D-BC50-B2E958553916}"/>
              </a:ext>
            </a:extLst>
          </p:cNvPr>
          <p:cNvSpPr txBox="1">
            <a:spLocks/>
          </p:cNvSpPr>
          <p:nvPr/>
        </p:nvSpPr>
        <p:spPr>
          <a:xfrm>
            <a:off x="1524000" y="2043457"/>
            <a:ext cx="9144000" cy="3475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/>
              <a:t>Type in the Chat:</a:t>
            </a:r>
          </a:p>
          <a:p>
            <a:endParaRPr lang="en-US" b="1" i="1" dirty="0"/>
          </a:p>
          <a:p>
            <a:r>
              <a:rPr lang="en-US" sz="2800" b="1" i="1" dirty="0"/>
              <a:t>Where you are Located</a:t>
            </a:r>
          </a:p>
          <a:p>
            <a:r>
              <a:rPr lang="en-US" sz="2800" b="1" i="1" dirty="0"/>
              <a:t>Your Area of Focus</a:t>
            </a:r>
          </a:p>
          <a:p>
            <a:r>
              <a:rPr lang="en-US" sz="2800" b="1" i="1" dirty="0"/>
              <a:t>Your Role</a:t>
            </a:r>
          </a:p>
        </p:txBody>
      </p:sp>
    </p:spTree>
    <p:extLst>
      <p:ext uri="{BB962C8B-B14F-4D97-AF65-F5344CB8AC3E}">
        <p14:creationId xmlns:p14="http://schemas.microsoft.com/office/powerpoint/2010/main" val="35515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Establishing Prior Knowledge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8656-CED0-41C7-938C-E58341EDAB0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1B08C0-BE73-4614-A794-8756DC2D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can articulate </a:t>
            </a:r>
            <a:r>
              <a:rPr lang="en-US" dirty="0"/>
              <a:t>the what and why of “Implementation Science” (slides 9, 10, &amp; 12)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know</a:t>
            </a:r>
            <a:r>
              <a:rPr lang="en-US" dirty="0"/>
              <a:t> what “evidence based practice” means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understand</a:t>
            </a:r>
            <a:r>
              <a:rPr lang="en-US" dirty="0"/>
              <a:t> the value of using Implementation Science in a continuous cycle of improvement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understand</a:t>
            </a:r>
            <a:r>
              <a:rPr lang="en-US" dirty="0"/>
              <a:t> methods and purposes of “fidelity checks” for both innovation and process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can explain </a:t>
            </a:r>
            <a:r>
              <a:rPr lang="en-US" dirty="0"/>
              <a:t>the Stages and Drivers of Implementation Science as they relate to the continuous cycle of improvement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</a:t>
            </a:r>
            <a:r>
              <a:rPr lang="en-US" b="1" dirty="0"/>
              <a:t>recognize</a:t>
            </a:r>
            <a:r>
              <a:rPr lang="en-US" dirty="0"/>
              <a:t> the role teams play in Implementation Science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can </a:t>
            </a:r>
            <a:r>
              <a:rPr lang="en-US" b="1" dirty="0"/>
              <a:t>explain</a:t>
            </a:r>
            <a:r>
              <a:rPr lang="en-US" dirty="0"/>
              <a:t> key components of effective implementation teams and relate these components to successful facilitation strategies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I can </a:t>
            </a:r>
            <a:r>
              <a:rPr lang="en-US" b="1" dirty="0"/>
              <a:t>summarize</a:t>
            </a:r>
            <a:r>
              <a:rPr lang="en-US" dirty="0"/>
              <a:t> the value of the use of data to inform and steer the continuous cycle of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4B9B-528F-4BFC-9E3D-621D60BF9F61}" type="datetime1">
              <a:rPr lang="en-US" smtClean="0"/>
              <a:t>2/5/2019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E490-8E0B-DB40-952E-422C2BC26B32}" type="slidenum">
              <a:rPr lang="en-US" smtClean="0"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613083-E3ED-48F1-B585-798F91A9C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4EAB06-54EB-4FDF-92D5-94AD63DF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350" y="12357"/>
            <a:ext cx="121793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6B6091-2854-4C07-8728-4A4FD41C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83292"/>
                </a:solidFill>
              </a:rPr>
              <a:t>The Big Picture: </a:t>
            </a:r>
            <a:br>
              <a:rPr lang="en-US" b="1" dirty="0">
                <a:solidFill>
                  <a:srgbClr val="683292"/>
                </a:solidFill>
              </a:rPr>
            </a:br>
            <a:r>
              <a:rPr lang="en-US" b="1" dirty="0">
                <a:solidFill>
                  <a:srgbClr val="683292"/>
                </a:solidFill>
              </a:rPr>
              <a:t>Implementation Science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C8D07DD-30A7-45C4-9C23-18C4789704ED}"/>
              </a:ext>
            </a:extLst>
          </p:cNvPr>
          <p:cNvSpPr txBox="1">
            <a:spLocks/>
          </p:cNvSpPr>
          <p:nvPr/>
        </p:nvSpPr>
        <p:spPr>
          <a:xfrm>
            <a:off x="984250" y="444058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/>
              <a:t>Seriously… what is it?</a:t>
            </a:r>
          </a:p>
        </p:txBody>
      </p:sp>
    </p:spTree>
    <p:extLst>
      <p:ext uri="{BB962C8B-B14F-4D97-AF65-F5344CB8AC3E}">
        <p14:creationId xmlns:p14="http://schemas.microsoft.com/office/powerpoint/2010/main" val="22471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85" y="803820"/>
            <a:ext cx="5426258" cy="591119"/>
          </a:xfrm>
        </p:spPr>
        <p:txBody>
          <a:bodyPr anchor="t"/>
          <a:lstStyle/>
          <a:p>
            <a:r>
              <a:rPr lang="en-US" b="1" dirty="0">
                <a:solidFill>
                  <a:srgbClr val="683292"/>
                </a:solidFill>
              </a:rPr>
              <a:t>Implementation Science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18B37-9275-4224-B21B-BD0AD5AD45F1}"/>
              </a:ext>
            </a:extLst>
          </p:cNvPr>
          <p:cNvSpPr txBox="1"/>
          <p:nvPr/>
        </p:nvSpPr>
        <p:spPr>
          <a:xfrm>
            <a:off x="541124" y="3859346"/>
            <a:ext cx="58025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The purposeful use of implementation best</a:t>
            </a:r>
          </a:p>
          <a:p>
            <a:r>
              <a:rPr lang="en-US" sz="2400" i="1" dirty="0"/>
              <a:t>practices to promote the systematic uptake, </a:t>
            </a:r>
          </a:p>
          <a:p>
            <a:r>
              <a:rPr lang="en-US" sz="2400" i="1" dirty="0"/>
              <a:t>sustainability, and use of effective and </a:t>
            </a:r>
          </a:p>
          <a:p>
            <a:r>
              <a:rPr lang="en-US" sz="2400" i="1" dirty="0"/>
              <a:t>locally appropriate evidence-based practices </a:t>
            </a:r>
          </a:p>
          <a:p>
            <a:r>
              <a:rPr lang="en-US" sz="2400" i="1" dirty="0"/>
              <a:t>and programs. </a:t>
            </a:r>
          </a:p>
          <a:p>
            <a:endParaRPr lang="en-US" sz="32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0F0CC-5A0B-4D7D-A34F-A5C16ACC371C}"/>
              </a:ext>
            </a:extLst>
          </p:cNvPr>
          <p:cNvSpPr txBox="1"/>
          <p:nvPr/>
        </p:nvSpPr>
        <p:spPr>
          <a:xfrm>
            <a:off x="540519" y="1609404"/>
            <a:ext cx="6016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The study of factors that influence the full and </a:t>
            </a:r>
          </a:p>
          <a:p>
            <a:r>
              <a:rPr lang="en-US" sz="2400" i="1" dirty="0"/>
              <a:t>effective use of innovations in practice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126B-9141-491A-BB52-4699662C530D}" type="datetime1">
              <a:rPr lang="en-US" smtClean="0"/>
              <a:t>2/5/2019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D12AAC-0F6E-4779-AB1D-DA47AB363F3B}"/>
              </a:ext>
            </a:extLst>
          </p:cNvPr>
          <p:cNvSpPr txBox="1">
            <a:spLocks/>
          </p:cNvSpPr>
          <p:nvPr/>
        </p:nvSpPr>
        <p:spPr>
          <a:xfrm>
            <a:off x="598045" y="3039020"/>
            <a:ext cx="5426258" cy="591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683292"/>
                </a:solidFill>
              </a:rPr>
              <a:t>Applied Implementation Science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7840B-9A12-4B55-970F-53B8193D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45" y="804702"/>
            <a:ext cx="4888731" cy="52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1665</Words>
  <Application>Microsoft Office PowerPoint</Application>
  <PresentationFormat>Widescreen</PresentationFormat>
  <Paragraphs>321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Century Gothic</vt:lpstr>
      <vt:lpstr>Myriad Web Pro</vt:lpstr>
      <vt:lpstr>Office Theme</vt:lpstr>
      <vt:lpstr>PowerPoint Presentation</vt:lpstr>
      <vt:lpstr>Your Presenter Today: Dr. Maura Hart</vt:lpstr>
      <vt:lpstr>PowerPoint Presentation</vt:lpstr>
      <vt:lpstr>Welcome to the  Global Implementation Society</vt:lpstr>
      <vt:lpstr>Our Work Today</vt:lpstr>
      <vt:lpstr>Who is here today?</vt:lpstr>
      <vt:lpstr>Establishing Prior Knowledge</vt:lpstr>
      <vt:lpstr>The Big Picture:  Implementation Science</vt:lpstr>
      <vt:lpstr>Implementation Science</vt:lpstr>
      <vt:lpstr>Key Concept: Evidence Based Practice  </vt:lpstr>
      <vt:lpstr>Why Implementation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Word: Fidelity</vt:lpstr>
      <vt:lpstr>Key Word: Fidelity</vt:lpstr>
      <vt:lpstr>Example: Fidelity Tool for Innovations</vt:lpstr>
      <vt:lpstr>PowerPoint Presentation</vt:lpstr>
      <vt:lpstr>The Stages of Implementation</vt:lpstr>
      <vt:lpstr>Processing Information</vt:lpstr>
      <vt:lpstr>Boots on the Ground</vt:lpstr>
      <vt:lpstr>Interplay of People and Systems</vt:lpstr>
      <vt:lpstr>The Keystone of Success</vt:lpstr>
      <vt:lpstr>Facilitation 101</vt:lpstr>
      <vt:lpstr>Summarizing Learning</vt:lpstr>
      <vt:lpstr>Post Assessment</vt:lpstr>
      <vt:lpstr>What Else?</vt:lpstr>
      <vt:lpstr>Did We Do What We Said We’d Do? (Fidelity of Webinar Implementation)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julie@julescreative.co</dc:creator>
  <cp:lastModifiedBy>Hart, Maura</cp:lastModifiedBy>
  <cp:revision>104</cp:revision>
  <cp:lastPrinted>2018-12-20T15:39:05Z</cp:lastPrinted>
  <dcterms:created xsi:type="dcterms:W3CDTF">2018-10-29T17:58:36Z</dcterms:created>
  <dcterms:modified xsi:type="dcterms:W3CDTF">2019-02-05T12:42:43Z</dcterms:modified>
</cp:coreProperties>
</file>