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8" r:id="rId3"/>
    <p:sldId id="275" r:id="rId4"/>
    <p:sldId id="279" r:id="rId5"/>
    <p:sldId id="281" r:id="rId6"/>
    <p:sldId id="283" r:id="rId7"/>
    <p:sldId id="284" r:id="rId8"/>
    <p:sldId id="285" r:id="rId9"/>
    <p:sldId id="288" r:id="rId10"/>
    <p:sldId id="287" r:id="rId11"/>
    <p:sldId id="306" r:id="rId12"/>
    <p:sldId id="307" r:id="rId13"/>
    <p:sldId id="274" r:id="rId14"/>
    <p:sldId id="289" r:id="rId15"/>
    <p:sldId id="290" r:id="rId16"/>
    <p:sldId id="293" r:id="rId17"/>
    <p:sldId id="308" r:id="rId18"/>
    <p:sldId id="30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80"/>
    <p:restoredTop sz="94681"/>
  </p:normalViewPr>
  <p:slideViewPr>
    <p:cSldViewPr snapToGrid="0" snapToObjects="1">
      <p:cViewPr varScale="1">
        <p:scale>
          <a:sx n="72" d="100"/>
          <a:sy n="72"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hape 162">
            <a:extLst>
              <a:ext uri="{FF2B5EF4-FFF2-40B4-BE49-F238E27FC236}">
                <a16:creationId xmlns:a16="http://schemas.microsoft.com/office/drawing/2014/main" id="{0BED92EB-1284-4F6B-ADE2-7C860E97D6BD}"/>
              </a:ext>
            </a:extLst>
          </p:cNvPr>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243" name="Shape 163">
            <a:extLst>
              <a:ext uri="{FF2B5EF4-FFF2-40B4-BE49-F238E27FC236}">
                <a16:creationId xmlns:a16="http://schemas.microsoft.com/office/drawing/2014/main" id="{BF557EA2-D0D4-428B-98A8-4E17E172CEE3}"/>
              </a:ext>
            </a:extLst>
          </p:cNvPr>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sz="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ts val="400"/>
      </a:spcBef>
      <a:spcAft>
        <a:spcPct val="0"/>
      </a:spcAft>
      <a:defRPr sz="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ts val="400"/>
      </a:spcBef>
      <a:spcAft>
        <a:spcPct val="0"/>
      </a:spcAft>
      <a:defRPr sz="1200">
        <a:solidFill>
          <a:schemeClr val="tx1"/>
        </a:solidFill>
        <a:latin typeface="+mn-lt"/>
        <a:ea typeface="+mn-ea"/>
        <a:cs typeface="+mn-cs"/>
        <a:sym typeface="Calibri" panose="020F0502020204030204" pitchFamily="34" charset="0"/>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C63F1C4C-47BB-4715-9954-F9AB7B1A4F6C}"/>
              </a:ext>
            </a:extLst>
          </p:cNvPr>
          <p:cNvSpPr>
            <a:spLocks noGrp="1" noRot="1" noChangeAspect="1" noChangeArrowheads="1" noTextEdit="1"/>
          </p:cNvSpPr>
          <p:nvPr>
            <p:ph type="sldImg"/>
          </p:nvPr>
        </p:nvSpPr>
        <p:spPr/>
      </p:sp>
      <p:sp>
        <p:nvSpPr>
          <p:cNvPr id="14338" name="Notes Placeholder 2">
            <a:extLst>
              <a:ext uri="{FF2B5EF4-FFF2-40B4-BE49-F238E27FC236}">
                <a16:creationId xmlns:a16="http://schemas.microsoft.com/office/drawing/2014/main" id="{AF3AFABC-4B97-4378-BAD4-2C159C9D9962}"/>
              </a:ext>
            </a:extLst>
          </p:cNvPr>
          <p:cNvSpPr>
            <a:spLocks noGrp="1" noChangeArrowheads="1"/>
          </p:cNvSpPr>
          <p:nvPr>
            <p:ph type="body" idx="1"/>
          </p:nvPr>
        </p:nvSpPr>
        <p:spPr/>
        <p:txBody>
          <a:bodyPr/>
          <a:lstStyle/>
          <a:p>
            <a:endParaRPr lang="en-US" altLang="en-US"/>
          </a:p>
        </p:txBody>
      </p:sp>
      <p:sp>
        <p:nvSpPr>
          <p:cNvPr id="14339" name="Slide Number Placeholder 3">
            <a:extLst>
              <a:ext uri="{FF2B5EF4-FFF2-40B4-BE49-F238E27FC236}">
                <a16:creationId xmlns:a16="http://schemas.microsoft.com/office/drawing/2014/main" id="{04FE671A-A4EF-4085-A971-93D5DFE35C8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31A879EA-81F8-49FF-83F3-14968DF0D41A}" type="slidenum">
              <a:rPr lang="en-US" altLang="en-US" sz="1800">
                <a:solidFill>
                  <a:srgbClr val="000000"/>
                </a:solidFill>
              </a:rPr>
              <a:pPr>
                <a:spcBef>
                  <a:spcPct val="0"/>
                </a:spcBef>
              </a:pPr>
              <a:t>3</a:t>
            </a:fld>
            <a:endParaRPr lang="en-US" altLang="en-US" sz="18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BE89C9B5-F9D3-4129-921E-117E9849E8F7}"/>
              </a:ext>
            </a:extLst>
          </p:cNvPr>
          <p:cNvSpPr>
            <a:spLocks noGrp="1" noRot="1" noChangeAspect="1" noChangeArrowheads="1" noTextEdit="1"/>
          </p:cNvSpPr>
          <p:nvPr>
            <p:ph type="sldImg"/>
          </p:nvPr>
        </p:nvSpPr>
        <p:spPr/>
      </p:sp>
      <p:sp>
        <p:nvSpPr>
          <p:cNvPr id="36866" name="Notes Placeholder 2">
            <a:extLst>
              <a:ext uri="{FF2B5EF4-FFF2-40B4-BE49-F238E27FC236}">
                <a16:creationId xmlns:a16="http://schemas.microsoft.com/office/drawing/2014/main" id="{D56F370C-06C9-4B57-AAA6-D8713BFA5864}"/>
              </a:ext>
            </a:extLst>
          </p:cNvPr>
          <p:cNvSpPr>
            <a:spLocks noGrp="1" noChangeArrowheads="1"/>
          </p:cNvSpPr>
          <p:nvPr>
            <p:ph type="body" idx="1"/>
          </p:nvPr>
        </p:nvSpPr>
        <p:spPr/>
        <p:txBody>
          <a:bodyPr/>
          <a:lstStyle/>
          <a:p>
            <a:endParaRPr lang="en-US" altLang="en-US"/>
          </a:p>
        </p:txBody>
      </p:sp>
      <p:sp>
        <p:nvSpPr>
          <p:cNvPr id="36867" name="Slide Number Placeholder 3">
            <a:extLst>
              <a:ext uri="{FF2B5EF4-FFF2-40B4-BE49-F238E27FC236}">
                <a16:creationId xmlns:a16="http://schemas.microsoft.com/office/drawing/2014/main" id="{32444A57-3BAE-4CB9-9981-3A3F933F62EF}"/>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AC398DB8-23FA-4030-A025-3CF4F0E3F94B}" type="slidenum">
              <a:rPr lang="en-US" altLang="en-US" sz="1800">
                <a:solidFill>
                  <a:srgbClr val="000000"/>
                </a:solidFill>
              </a:rPr>
              <a:pPr>
                <a:spcBef>
                  <a:spcPct val="0"/>
                </a:spcBef>
              </a:pPr>
              <a:t>16</a:t>
            </a:fld>
            <a:endParaRPr lang="en-US" altLang="en-US" sz="18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55A47F72-D8D1-4A74-901E-56CE3935D609}"/>
              </a:ext>
            </a:extLst>
          </p:cNvPr>
          <p:cNvSpPr>
            <a:spLocks noGrp="1" noRot="1" noChangeAspect="1" noChangeArrowheads="1" noTextEdit="1"/>
          </p:cNvSpPr>
          <p:nvPr>
            <p:ph type="sldImg"/>
          </p:nvPr>
        </p:nvSpPr>
        <p:spPr/>
      </p:sp>
      <p:sp>
        <p:nvSpPr>
          <p:cNvPr id="38914" name="Notes Placeholder 2">
            <a:extLst>
              <a:ext uri="{FF2B5EF4-FFF2-40B4-BE49-F238E27FC236}">
                <a16:creationId xmlns:a16="http://schemas.microsoft.com/office/drawing/2014/main" id="{62D9E778-A576-4F46-9EF6-4A58C6CB4788}"/>
              </a:ext>
            </a:extLst>
          </p:cNvPr>
          <p:cNvSpPr>
            <a:spLocks noGrp="1" noChangeArrowheads="1"/>
          </p:cNvSpPr>
          <p:nvPr>
            <p:ph type="body" idx="1"/>
          </p:nvPr>
        </p:nvSpPr>
        <p:spPr/>
        <p:txBody>
          <a:bodyPr/>
          <a:lstStyle/>
          <a:p>
            <a:endParaRPr lang="en-US" altLang="en-US"/>
          </a:p>
        </p:txBody>
      </p:sp>
      <p:sp>
        <p:nvSpPr>
          <p:cNvPr id="38915" name="Slide Number Placeholder 3">
            <a:extLst>
              <a:ext uri="{FF2B5EF4-FFF2-40B4-BE49-F238E27FC236}">
                <a16:creationId xmlns:a16="http://schemas.microsoft.com/office/drawing/2014/main" id="{E6FC8FBF-E73B-41A0-800E-5E588A3188D8}"/>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C093B428-E571-4084-B62C-39B1CE6469C8}" type="slidenum">
              <a:rPr lang="en-US" altLang="en-US" sz="1800">
                <a:solidFill>
                  <a:srgbClr val="000000"/>
                </a:solidFill>
              </a:rPr>
              <a:pPr>
                <a:spcBef>
                  <a:spcPct val="0"/>
                </a:spcBef>
              </a:pPr>
              <a:t>17</a:t>
            </a:fld>
            <a:endParaRPr lang="en-US" altLang="en-US" sz="18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239">
            <a:extLst>
              <a:ext uri="{FF2B5EF4-FFF2-40B4-BE49-F238E27FC236}">
                <a16:creationId xmlns:a16="http://schemas.microsoft.com/office/drawing/2014/main" id="{2E7F0807-95D1-4546-9EB3-D81C4D65124D}"/>
              </a:ext>
            </a:extLst>
          </p:cNvPr>
          <p:cNvSpPr>
            <a:spLocks noGrp="1" noRot="1" noChangeAspect="1" noChangeArrowheads="1" noTextEdit="1"/>
          </p:cNvSpPr>
          <p:nvPr>
            <p:ph type="sldImg"/>
          </p:nvPr>
        </p:nvSpPr>
        <p:spPr/>
      </p:sp>
      <p:sp>
        <p:nvSpPr>
          <p:cNvPr id="16386" name="Shape 240">
            <a:extLst>
              <a:ext uri="{FF2B5EF4-FFF2-40B4-BE49-F238E27FC236}">
                <a16:creationId xmlns:a16="http://schemas.microsoft.com/office/drawing/2014/main" id="{D04CB62B-1CFA-46CE-B336-3EAA72E1AD6B}"/>
              </a:ext>
            </a:extLst>
          </p:cNvPr>
          <p:cNvSpPr>
            <a:spLocks noGrp="1" noChangeArrowheads="1"/>
          </p:cNvSpPr>
          <p:nvPr>
            <p:ph type="body" sz="quarter" idx="1"/>
          </p:nvPr>
        </p:nvSpPr>
        <p:spPr/>
        <p:txBody>
          <a:bodyPr/>
          <a:lstStyle/>
          <a:p>
            <a:pPr eaLnBrk="1" hangingPunct="1">
              <a:spcBef>
                <a:spcPct val="0"/>
              </a:spcBef>
            </a:pPr>
            <a:r>
              <a:rPr lang="en-US" altLang="en-US">
                <a:solidFill>
                  <a:srgbClr val="000000"/>
                </a:solidFill>
              </a:rPr>
              <a:t>HoPELVB  is addressing head-on the challenges of  food security, nutrition, unmet need for family planning  health, environment degradation, maternal and infant mortality and  climate change, energy, water sanitation and hygiene, gender equality and lack of economic/livelihood opportunities.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057CFEA-8751-420E-81F2-10638AB8CBC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27075" indent="-279400" defTabSz="915988">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19188" indent="-223838" defTabSz="915988">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566863" indent="-223838" defTabSz="915988">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16125" indent="-223838" defTabSz="915988">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473325" indent="-223838" defTabSz="915988"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30525" indent="-223838" defTabSz="915988"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387725" indent="-223838" defTabSz="915988"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44925" indent="-223838" defTabSz="915988"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r" eaLnBrk="1" hangingPunct="1">
              <a:spcBef>
                <a:spcPct val="0"/>
              </a:spcBef>
            </a:pPr>
            <a:fld id="{E35C483C-F8A7-4D91-B185-54F80946E5FE}" type="slidenum">
              <a:rPr lang="en-US" altLang="en-US">
                <a:solidFill>
                  <a:srgbClr val="000000"/>
                </a:solidFill>
                <a:latin typeface="Times New Roman" panose="02020603050405020304" pitchFamily="18" charset="0"/>
              </a:rPr>
              <a:pPr algn="r" eaLnBrk="1" hangingPunct="1">
                <a:spcBef>
                  <a:spcPct val="0"/>
                </a:spcBef>
              </a:pPr>
              <a:t>5</a:t>
            </a:fld>
            <a:endParaRPr lang="en-US" altLang="en-US">
              <a:solidFill>
                <a:srgbClr val="000000"/>
              </a:solidFill>
              <a:latin typeface="Times New Roman" panose="02020603050405020304" pitchFamily="18" charset="0"/>
            </a:endParaRPr>
          </a:p>
        </p:txBody>
      </p:sp>
      <p:sp>
        <p:nvSpPr>
          <p:cNvPr id="18434" name="Rectangle 2">
            <a:extLst>
              <a:ext uri="{FF2B5EF4-FFF2-40B4-BE49-F238E27FC236}">
                <a16:creationId xmlns:a16="http://schemas.microsoft.com/office/drawing/2014/main" id="{CFBE46CE-4DE2-4B17-B60D-9C40C6115E19}"/>
              </a:ext>
            </a:extLst>
          </p:cNvPr>
          <p:cNvSpPr>
            <a:spLocks noGrp="1" noRot="1" noChangeAspect="1" noChangeArrowheads="1" noTextEdit="1"/>
          </p:cNvSpPr>
          <p:nvPr>
            <p:ph type="sldImg"/>
          </p:nvPr>
        </p:nvSpPr>
        <p:spPr>
          <a:xfrm>
            <a:off x="735013" y="673100"/>
            <a:ext cx="2649537" cy="1989138"/>
          </a:xfrm>
        </p:spPr>
      </p:sp>
      <p:sp>
        <p:nvSpPr>
          <p:cNvPr id="18435" name="Rectangle 3">
            <a:extLst>
              <a:ext uri="{FF2B5EF4-FFF2-40B4-BE49-F238E27FC236}">
                <a16:creationId xmlns:a16="http://schemas.microsoft.com/office/drawing/2014/main" id="{494F786B-7705-4A1A-81B6-D51776ADB611}"/>
              </a:ext>
            </a:extLst>
          </p:cNvPr>
          <p:cNvSpPr>
            <a:spLocks noGrp="1" noChangeArrowheads="1"/>
          </p:cNvSpPr>
          <p:nvPr>
            <p:ph type="body" idx="1"/>
          </p:nvPr>
        </p:nvSpPr>
        <p:spPr>
          <a:xfrm>
            <a:off x="914400" y="3044825"/>
            <a:ext cx="5487988" cy="685800"/>
          </a:xfrm>
        </p:spPr>
        <p:txBody>
          <a:bodyPr lIns="91568" tIns="45782" rIns="91568" bIns="45782"/>
          <a:lstStyle/>
          <a:p>
            <a:r>
              <a:rPr lang="en-US" altLang="en-US"/>
              <a:t>This presentation gives an overview of how HoPE has maintained a focus on future scale up from the earliest stages and throughout testing and implementation of the pilot.  Here are the three broad stages that we have gone through so far.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E27445BD-C2DB-415C-AFD0-8400C60F4F70}"/>
              </a:ext>
            </a:extLst>
          </p:cNvPr>
          <p:cNvSpPr>
            <a:spLocks noGrp="1" noRot="1" noChangeAspect="1" noChangeArrowheads="1" noTextEdit="1"/>
          </p:cNvSpPr>
          <p:nvPr>
            <p:ph type="sldImg"/>
          </p:nvPr>
        </p:nvSpPr>
        <p:spPr/>
      </p:sp>
      <p:sp>
        <p:nvSpPr>
          <p:cNvPr id="23554" name="Notes Placeholder 2">
            <a:extLst>
              <a:ext uri="{FF2B5EF4-FFF2-40B4-BE49-F238E27FC236}">
                <a16:creationId xmlns:a16="http://schemas.microsoft.com/office/drawing/2014/main" id="{AC144DAA-67CB-48E4-964A-A9EFE5940351}"/>
              </a:ext>
            </a:extLst>
          </p:cNvPr>
          <p:cNvSpPr>
            <a:spLocks noGrp="1" noChangeArrowheads="1"/>
          </p:cNvSpPr>
          <p:nvPr>
            <p:ph type="body" idx="1"/>
          </p:nvPr>
        </p:nvSpPr>
        <p:spPr/>
        <p:txBody>
          <a:bodyPr/>
          <a:lstStyle/>
          <a:p>
            <a:endParaRPr lang="en-US" altLang="en-US"/>
          </a:p>
        </p:txBody>
      </p:sp>
      <p:sp>
        <p:nvSpPr>
          <p:cNvPr id="23555" name="Slide Number Placeholder 3">
            <a:extLst>
              <a:ext uri="{FF2B5EF4-FFF2-40B4-BE49-F238E27FC236}">
                <a16:creationId xmlns:a16="http://schemas.microsoft.com/office/drawing/2014/main" id="{F00D5081-1AB1-4518-A527-F8E572135BC4}"/>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1262CCE5-21E1-4046-8860-4E6AC0A4A7C8}" type="slidenum">
              <a:rPr lang="en-US" altLang="en-US" sz="1800">
                <a:solidFill>
                  <a:srgbClr val="000000"/>
                </a:solidFill>
              </a:rPr>
              <a:pPr>
                <a:spcBef>
                  <a:spcPct val="0"/>
                </a:spcBef>
              </a:pPr>
              <a:t>9</a:t>
            </a:fld>
            <a:endParaRPr lang="en-US" altLang="en-US" sz="18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2A1B2E7-BE7B-4BC5-960E-E6D1399D59B7}"/>
              </a:ext>
            </a:extLst>
          </p:cNvPr>
          <p:cNvSpPr>
            <a:spLocks noGrp="1" noRot="1" noChangeAspect="1" noChangeArrowheads="1" noTextEdit="1"/>
          </p:cNvSpPr>
          <p:nvPr>
            <p:ph type="sldImg"/>
          </p:nvPr>
        </p:nvSpPr>
        <p:spPr/>
      </p:sp>
      <p:sp>
        <p:nvSpPr>
          <p:cNvPr id="25602" name="Notes Placeholder 2">
            <a:extLst>
              <a:ext uri="{FF2B5EF4-FFF2-40B4-BE49-F238E27FC236}">
                <a16:creationId xmlns:a16="http://schemas.microsoft.com/office/drawing/2014/main" id="{05E63450-A7B9-4F20-9098-554AC01A9552}"/>
              </a:ext>
            </a:extLst>
          </p:cNvPr>
          <p:cNvSpPr>
            <a:spLocks noGrp="1" noChangeArrowheads="1"/>
          </p:cNvSpPr>
          <p:nvPr>
            <p:ph type="body" idx="1"/>
          </p:nvPr>
        </p:nvSpPr>
        <p:spPr/>
        <p:txBody>
          <a:bodyPr/>
          <a:lstStyle/>
          <a:p>
            <a:endParaRPr lang="en-US" altLang="en-US"/>
          </a:p>
        </p:txBody>
      </p:sp>
      <p:sp>
        <p:nvSpPr>
          <p:cNvPr id="25603" name="Slide Number Placeholder 3">
            <a:extLst>
              <a:ext uri="{FF2B5EF4-FFF2-40B4-BE49-F238E27FC236}">
                <a16:creationId xmlns:a16="http://schemas.microsoft.com/office/drawing/2014/main" id="{B2F20554-5234-45E8-97DA-CE814444AA9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8C2BFACA-211F-4F7B-A164-F56AB279B84E}" type="slidenum">
              <a:rPr lang="en-US" altLang="en-US" sz="1800">
                <a:solidFill>
                  <a:srgbClr val="000000"/>
                </a:solidFill>
              </a:rPr>
              <a:pPr>
                <a:spcBef>
                  <a:spcPct val="0"/>
                </a:spcBef>
              </a:pPr>
              <a:t>10</a:t>
            </a:fld>
            <a:endParaRPr lang="en-US" altLang="en-US" sz="18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0469E959-2C74-4B77-833E-A7D395F15C49}"/>
              </a:ext>
            </a:extLst>
          </p:cNvPr>
          <p:cNvSpPr>
            <a:spLocks noGrp="1" noRot="1" noChangeAspect="1" noChangeArrowheads="1" noTextEdit="1"/>
          </p:cNvSpPr>
          <p:nvPr>
            <p:ph type="sldImg"/>
          </p:nvPr>
        </p:nvSpPr>
        <p:spPr/>
      </p:sp>
      <p:sp>
        <p:nvSpPr>
          <p:cNvPr id="27650" name="Notes Placeholder 2">
            <a:extLst>
              <a:ext uri="{FF2B5EF4-FFF2-40B4-BE49-F238E27FC236}">
                <a16:creationId xmlns:a16="http://schemas.microsoft.com/office/drawing/2014/main" id="{42C505AF-AF69-4236-B9B6-B22350BD1A4D}"/>
              </a:ext>
            </a:extLst>
          </p:cNvPr>
          <p:cNvSpPr>
            <a:spLocks noGrp="1" noChangeArrowheads="1"/>
          </p:cNvSpPr>
          <p:nvPr>
            <p:ph type="body" idx="1"/>
          </p:nvPr>
        </p:nvSpPr>
        <p:spPr/>
        <p:txBody>
          <a:bodyPr/>
          <a:lstStyle/>
          <a:p>
            <a:endParaRPr lang="en-US" altLang="en-US"/>
          </a:p>
        </p:txBody>
      </p:sp>
      <p:sp>
        <p:nvSpPr>
          <p:cNvPr id="27651" name="Slide Number Placeholder 3">
            <a:extLst>
              <a:ext uri="{FF2B5EF4-FFF2-40B4-BE49-F238E27FC236}">
                <a16:creationId xmlns:a16="http://schemas.microsoft.com/office/drawing/2014/main" id="{C8DF6155-B90C-4A5E-B3F0-9DC24EBB2FF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6F0B2293-C9F7-4366-B373-FB009127AE0E}" type="slidenum">
              <a:rPr lang="en-US" altLang="en-US" sz="1800">
                <a:solidFill>
                  <a:srgbClr val="000000"/>
                </a:solidFill>
              </a:rPr>
              <a:pPr>
                <a:spcBef>
                  <a:spcPct val="0"/>
                </a:spcBef>
              </a:pPr>
              <a:t>11</a:t>
            </a:fld>
            <a:endParaRPr lang="en-US" altLang="en-US" sz="18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CC151008-0F2A-4087-ABE8-2356043F5711}"/>
              </a:ext>
            </a:extLst>
          </p:cNvPr>
          <p:cNvSpPr>
            <a:spLocks noGrp="1" noRot="1" noChangeAspect="1" noChangeArrowheads="1" noTextEdit="1"/>
          </p:cNvSpPr>
          <p:nvPr>
            <p:ph type="sldImg"/>
          </p:nvPr>
        </p:nvSpPr>
        <p:spPr/>
      </p:sp>
      <p:sp>
        <p:nvSpPr>
          <p:cNvPr id="29698" name="Notes Placeholder 2">
            <a:extLst>
              <a:ext uri="{FF2B5EF4-FFF2-40B4-BE49-F238E27FC236}">
                <a16:creationId xmlns:a16="http://schemas.microsoft.com/office/drawing/2014/main" id="{4CBA4242-DA83-45DA-ACB6-099B2985CEA9}"/>
              </a:ext>
            </a:extLst>
          </p:cNvPr>
          <p:cNvSpPr>
            <a:spLocks noGrp="1" noChangeArrowheads="1"/>
          </p:cNvSpPr>
          <p:nvPr>
            <p:ph type="body" idx="1"/>
          </p:nvPr>
        </p:nvSpPr>
        <p:spPr/>
        <p:txBody>
          <a:bodyPr/>
          <a:lstStyle/>
          <a:p>
            <a:endParaRPr lang="en-US" altLang="en-US"/>
          </a:p>
        </p:txBody>
      </p:sp>
      <p:sp>
        <p:nvSpPr>
          <p:cNvPr id="29699" name="Slide Number Placeholder 3">
            <a:extLst>
              <a:ext uri="{FF2B5EF4-FFF2-40B4-BE49-F238E27FC236}">
                <a16:creationId xmlns:a16="http://schemas.microsoft.com/office/drawing/2014/main" id="{06742C21-06BB-4BD8-ADCB-CB37912AF9A5}"/>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FAF21707-E2D7-4DD1-9107-C6DB9237AC5F}" type="slidenum">
              <a:rPr lang="en-US" altLang="en-US" sz="1800">
                <a:solidFill>
                  <a:srgbClr val="000000"/>
                </a:solidFill>
              </a:rPr>
              <a:pPr>
                <a:spcBef>
                  <a:spcPct val="0"/>
                </a:spcBef>
              </a:pPr>
              <a:t>12</a:t>
            </a:fld>
            <a:endParaRPr lang="en-US" altLang="en-US" sz="18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B8A47FCC-0A15-4F05-BB5F-DB34CFB53B77}"/>
              </a:ext>
            </a:extLst>
          </p:cNvPr>
          <p:cNvSpPr>
            <a:spLocks noGrp="1" noRot="1" noChangeAspect="1" noChangeArrowheads="1" noTextEdit="1"/>
          </p:cNvSpPr>
          <p:nvPr>
            <p:ph type="sldImg"/>
          </p:nvPr>
        </p:nvSpPr>
        <p:spPr/>
      </p:sp>
      <p:sp>
        <p:nvSpPr>
          <p:cNvPr id="31746" name="Notes Placeholder 2">
            <a:extLst>
              <a:ext uri="{FF2B5EF4-FFF2-40B4-BE49-F238E27FC236}">
                <a16:creationId xmlns:a16="http://schemas.microsoft.com/office/drawing/2014/main" id="{B843A7D1-F650-4E54-8362-D45628ADE5D0}"/>
              </a:ext>
            </a:extLst>
          </p:cNvPr>
          <p:cNvSpPr>
            <a:spLocks noGrp="1" noChangeArrowheads="1"/>
          </p:cNvSpPr>
          <p:nvPr>
            <p:ph type="body" idx="1"/>
          </p:nvPr>
        </p:nvSpPr>
        <p:spPr/>
        <p:txBody>
          <a:bodyPr/>
          <a:lstStyle/>
          <a:p>
            <a:pPr eaLnBrk="1" hangingPunct="1">
              <a:spcBef>
                <a:spcPct val="0"/>
              </a:spcBef>
              <a:spcAft>
                <a:spcPts val="1200"/>
              </a:spcAft>
            </a:pPr>
            <a:endParaRPr lang="en-US" altLang="en-US"/>
          </a:p>
        </p:txBody>
      </p:sp>
      <p:sp>
        <p:nvSpPr>
          <p:cNvPr id="31747" name="Slide Number Placeholder 3">
            <a:extLst>
              <a:ext uri="{FF2B5EF4-FFF2-40B4-BE49-F238E27FC236}">
                <a16:creationId xmlns:a16="http://schemas.microsoft.com/office/drawing/2014/main" id="{51E704B8-1AC6-46F3-9B8B-C798E5376C3D}"/>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96D417EB-6A9E-4689-A2D4-3A9AAF41606E}" type="slidenum">
              <a:rPr lang="en-US" altLang="en-US" sz="1800">
                <a:solidFill>
                  <a:srgbClr val="000000"/>
                </a:solidFill>
              </a:rPr>
              <a:pPr>
                <a:spcBef>
                  <a:spcPct val="0"/>
                </a:spcBef>
              </a:pPr>
              <a:t>13</a:t>
            </a:fld>
            <a:endParaRPr lang="en-US" altLang="en-US" sz="18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7">
            <a:extLst>
              <a:ext uri="{FF2B5EF4-FFF2-40B4-BE49-F238E27FC236}">
                <a16:creationId xmlns:a16="http://schemas.microsoft.com/office/drawing/2014/main" id="{C132B415-D1F6-4F83-9524-B0B0C8DDF78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0"/>
              </a:spcBef>
            </a:pPr>
            <a:fld id="{20ABBF3B-6CFD-4331-8F3A-DDC8A11D619F}" type="slidenum">
              <a:rPr lang="en-US" altLang="en-US" sz="1800">
                <a:solidFill>
                  <a:srgbClr val="000000"/>
                </a:solidFill>
              </a:rPr>
              <a:pPr>
                <a:spcBef>
                  <a:spcPct val="0"/>
                </a:spcBef>
              </a:pPr>
              <a:t>14</a:t>
            </a:fld>
            <a:endParaRPr lang="en-US" altLang="en-US" sz="1800">
              <a:solidFill>
                <a:srgbClr val="000000"/>
              </a:solidFill>
            </a:endParaRPr>
          </a:p>
        </p:txBody>
      </p:sp>
      <p:sp>
        <p:nvSpPr>
          <p:cNvPr id="33794" name="Rectangle 7">
            <a:extLst>
              <a:ext uri="{FF2B5EF4-FFF2-40B4-BE49-F238E27FC236}">
                <a16:creationId xmlns:a16="http://schemas.microsoft.com/office/drawing/2014/main" id="{3E6016A8-D55C-4754-8564-8A5D6D6578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4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4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algn="r">
              <a:spcBef>
                <a:spcPct val="0"/>
              </a:spcBef>
            </a:pPr>
            <a:fld id="{1C712EAB-23F4-49CA-81FC-F3980A0BB328}" type="slidenum">
              <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rPr>
              <a:pPr algn="r">
                <a:spcBef>
                  <a:spcPct val="0"/>
                </a:spcBef>
              </a:pPr>
              <a:t>14</a:t>
            </a:fld>
            <a:endParaRPr lang="en-US" altLang="en-US">
              <a:solidFill>
                <a:srgbClr val="000000"/>
              </a:solidFill>
              <a:latin typeface="Arial" panose="020B0604020202020204" pitchFamily="34" charset="0"/>
              <a:ea typeface="MS PGothic" panose="020B0600070205080204" pitchFamily="34" charset="-128"/>
              <a:cs typeface="Arial" panose="020B0604020202020204" pitchFamily="34" charset="0"/>
            </a:endParaRPr>
          </a:p>
        </p:txBody>
      </p:sp>
      <p:sp>
        <p:nvSpPr>
          <p:cNvPr id="33795" name="Rectangle 2">
            <a:extLst>
              <a:ext uri="{FF2B5EF4-FFF2-40B4-BE49-F238E27FC236}">
                <a16:creationId xmlns:a16="http://schemas.microsoft.com/office/drawing/2014/main" id="{07DADD63-9247-41D9-AB44-0CF25231D963}"/>
              </a:ext>
            </a:extLst>
          </p:cNvPr>
          <p:cNvSpPr>
            <a:spLocks noGrp="1" noRot="1" noChangeAspect="1" noChangeArrowheads="1" noTextEdit="1"/>
          </p:cNvSpPr>
          <p:nvPr>
            <p:ph type="sldImg"/>
          </p:nvPr>
        </p:nvSpPr>
        <p:spPr>
          <a:xfrm>
            <a:off x="735013" y="673100"/>
            <a:ext cx="2651125" cy="1989138"/>
          </a:xfrm>
        </p:spPr>
      </p:sp>
      <p:sp>
        <p:nvSpPr>
          <p:cNvPr id="33796" name="Rectangle 3">
            <a:extLst>
              <a:ext uri="{FF2B5EF4-FFF2-40B4-BE49-F238E27FC236}">
                <a16:creationId xmlns:a16="http://schemas.microsoft.com/office/drawing/2014/main" id="{61CB7184-CCA1-4532-893E-9A74ACB6F04C}"/>
              </a:ext>
            </a:extLst>
          </p:cNvPr>
          <p:cNvSpPr>
            <a:spLocks noGrp="1" noChangeArrowheads="1"/>
          </p:cNvSpPr>
          <p:nvPr>
            <p:ph type="body" idx="1"/>
          </p:nvPr>
        </p:nvSpPr>
        <p:spPr>
          <a:xfrm>
            <a:off x="914400" y="3044825"/>
            <a:ext cx="5487988" cy="685800"/>
          </a:xfrm>
        </p:spPr>
        <p:txBody>
          <a:bodyPr lIns="91721" tIns="45859" rIns="91721" bIns="45859"/>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B91EF6CF-5198-45B4-8F96-A5FF022F119B}"/>
              </a:ext>
            </a:extLst>
          </p:cNvPr>
          <p:cNvSpPr txBox="1">
            <a:spLocks noGrp="1" noChangeArrowheads="1"/>
          </p:cNvSpPr>
          <p:nvPr>
            <p:ph type="sldNum" sz="quarter" idx="10"/>
          </p:nvPr>
        </p:nvSpPr>
        <p:spPr>
          <a:ln/>
        </p:spPr>
        <p:txBody>
          <a:bodyPr/>
          <a:lstStyle>
            <a:lvl1pPr>
              <a:defRPr/>
            </a:lvl1pPr>
          </a:lstStyle>
          <a:p>
            <a:pPr>
              <a:defRPr/>
            </a:pPr>
            <a:fld id="{9D89BB85-E88F-442C-BB53-8ADB4FA0204A}" type="slidenum">
              <a:rPr lang="en-UG" altLang="en-UG"/>
              <a:pPr>
                <a:defRPr/>
              </a:pPr>
              <a:t>‹#›</a:t>
            </a:fld>
            <a:endParaRPr lang="en-UG" altLang="en-UG"/>
          </a:p>
        </p:txBody>
      </p:sp>
    </p:spTree>
    <p:extLst>
      <p:ext uri="{BB962C8B-B14F-4D97-AF65-F5344CB8AC3E}">
        <p14:creationId xmlns:p14="http://schemas.microsoft.com/office/powerpoint/2010/main" val="3240195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93E088A8-4206-4274-80A2-C3FE611C3224}"/>
              </a:ext>
            </a:extLst>
          </p:cNvPr>
          <p:cNvSpPr txBox="1">
            <a:spLocks noGrp="1" noChangeArrowheads="1"/>
          </p:cNvSpPr>
          <p:nvPr>
            <p:ph type="sldNum" sz="quarter" idx="10"/>
          </p:nvPr>
        </p:nvSpPr>
        <p:spPr>
          <a:ln/>
        </p:spPr>
        <p:txBody>
          <a:bodyPr/>
          <a:lstStyle>
            <a:lvl1pPr>
              <a:defRPr/>
            </a:lvl1pPr>
          </a:lstStyle>
          <a:p>
            <a:pPr>
              <a:defRPr/>
            </a:pPr>
            <a:fld id="{2B088048-0514-4CF6-9642-47AE96886E84}" type="slidenum">
              <a:rPr lang="en-UG" altLang="en-UG"/>
              <a:pPr>
                <a:defRPr/>
              </a:pPr>
              <a:t>‹#›</a:t>
            </a:fld>
            <a:endParaRPr lang="en-UG" altLang="en-UG"/>
          </a:p>
        </p:txBody>
      </p:sp>
    </p:spTree>
    <p:extLst>
      <p:ext uri="{BB962C8B-B14F-4D97-AF65-F5344CB8AC3E}">
        <p14:creationId xmlns:p14="http://schemas.microsoft.com/office/powerpoint/2010/main" val="406410662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endParaRPr/>
          </a:p>
        </p:txBody>
      </p:sp>
      <p:sp>
        <p:nvSpPr>
          <p:cNvPr id="5" name="Slide Number">
            <a:extLst>
              <a:ext uri="{FF2B5EF4-FFF2-40B4-BE49-F238E27FC236}">
                <a16:creationId xmlns:a16="http://schemas.microsoft.com/office/drawing/2014/main" id="{8CE3B694-F763-4419-AB02-3EA318758BCD}"/>
              </a:ext>
            </a:extLst>
          </p:cNvPr>
          <p:cNvSpPr txBox="1">
            <a:spLocks noGrp="1" noChangeArrowheads="1"/>
          </p:cNvSpPr>
          <p:nvPr>
            <p:ph type="sldNum" sz="quarter" idx="14"/>
          </p:nvPr>
        </p:nvSpPr>
        <p:spPr>
          <a:ln/>
        </p:spPr>
        <p:txBody>
          <a:bodyPr/>
          <a:lstStyle>
            <a:lvl1pPr>
              <a:defRPr/>
            </a:lvl1pPr>
          </a:lstStyle>
          <a:p>
            <a:pPr>
              <a:defRPr/>
            </a:pPr>
            <a:fld id="{D2C16E77-9E1B-4D94-B7A8-37364CBE1EE4}" type="slidenum">
              <a:rPr lang="en-UG" altLang="en-UG"/>
              <a:pPr>
                <a:defRPr/>
              </a:pPr>
              <a:t>‹#›</a:t>
            </a:fld>
            <a:endParaRPr lang="en-UG" altLang="en-UG"/>
          </a:p>
        </p:txBody>
      </p:sp>
    </p:spTree>
    <p:extLst>
      <p:ext uri="{BB962C8B-B14F-4D97-AF65-F5344CB8AC3E}">
        <p14:creationId xmlns:p14="http://schemas.microsoft.com/office/powerpoint/2010/main" val="344983723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A8280566-5683-4EA8-B635-79123AB54B24}"/>
              </a:ext>
            </a:extLst>
          </p:cNvPr>
          <p:cNvSpPr txBox="1">
            <a:spLocks noGrp="1" noChangeArrowheads="1"/>
          </p:cNvSpPr>
          <p:nvPr>
            <p:ph type="sldNum" sz="quarter" idx="10"/>
          </p:nvPr>
        </p:nvSpPr>
        <p:spPr>
          <a:ln/>
        </p:spPr>
        <p:txBody>
          <a:bodyPr/>
          <a:lstStyle>
            <a:lvl1pPr>
              <a:defRPr/>
            </a:lvl1pPr>
          </a:lstStyle>
          <a:p>
            <a:pPr>
              <a:defRPr/>
            </a:pPr>
            <a:fld id="{D2C7645A-8B06-49DD-9B3D-92E40C0BCCA4}" type="slidenum">
              <a:rPr lang="en-UG" altLang="en-UG"/>
              <a:pPr>
                <a:defRPr/>
              </a:pPr>
              <a:t>‹#›</a:t>
            </a:fld>
            <a:endParaRPr lang="en-UG" altLang="en-UG"/>
          </a:p>
        </p:txBody>
      </p:sp>
    </p:spTree>
    <p:extLst>
      <p:ext uri="{BB962C8B-B14F-4D97-AF65-F5344CB8AC3E}">
        <p14:creationId xmlns:p14="http://schemas.microsoft.com/office/powerpoint/2010/main" val="19118471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endParaRPr/>
          </a:p>
        </p:txBody>
      </p:sp>
      <p:sp>
        <p:nvSpPr>
          <p:cNvPr id="5" name="Slide Number">
            <a:extLst>
              <a:ext uri="{FF2B5EF4-FFF2-40B4-BE49-F238E27FC236}">
                <a16:creationId xmlns:a16="http://schemas.microsoft.com/office/drawing/2014/main" id="{3B994086-4A69-4559-BCE7-0C0C8F0962D2}"/>
              </a:ext>
            </a:extLst>
          </p:cNvPr>
          <p:cNvSpPr txBox="1">
            <a:spLocks noGrp="1" noChangeArrowheads="1"/>
          </p:cNvSpPr>
          <p:nvPr>
            <p:ph type="sldNum" sz="quarter" idx="14"/>
          </p:nvPr>
        </p:nvSpPr>
        <p:spPr>
          <a:ln/>
        </p:spPr>
        <p:txBody>
          <a:bodyPr/>
          <a:lstStyle>
            <a:lvl1pPr>
              <a:defRPr/>
            </a:lvl1pPr>
          </a:lstStyle>
          <a:p>
            <a:pPr>
              <a:defRPr/>
            </a:pPr>
            <a:fld id="{1ACFEE0E-B7B9-4EDF-8D07-8872758165C2}" type="slidenum">
              <a:rPr lang="en-UG" altLang="en-UG"/>
              <a:pPr>
                <a:defRPr/>
              </a:pPr>
              <a:t>‹#›</a:t>
            </a:fld>
            <a:endParaRPr lang="en-UG" altLang="en-UG"/>
          </a:p>
        </p:txBody>
      </p:sp>
    </p:spTree>
    <p:extLst>
      <p:ext uri="{BB962C8B-B14F-4D97-AF65-F5344CB8AC3E}">
        <p14:creationId xmlns:p14="http://schemas.microsoft.com/office/powerpoint/2010/main" val="134172666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pPr lvl="0"/>
            <a:endParaRPr noProof="0">
              <a:sym typeface="Calibri"/>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 name="Slide Number">
            <a:extLst>
              <a:ext uri="{FF2B5EF4-FFF2-40B4-BE49-F238E27FC236}">
                <a16:creationId xmlns:a16="http://schemas.microsoft.com/office/drawing/2014/main" id="{EEDD0009-90AA-4F46-A977-27236434E2F6}"/>
              </a:ext>
            </a:extLst>
          </p:cNvPr>
          <p:cNvSpPr txBox="1">
            <a:spLocks noGrp="1" noChangeArrowheads="1"/>
          </p:cNvSpPr>
          <p:nvPr>
            <p:ph type="sldNum" sz="quarter" idx="14"/>
          </p:nvPr>
        </p:nvSpPr>
        <p:spPr>
          <a:ln/>
        </p:spPr>
        <p:txBody>
          <a:bodyPr/>
          <a:lstStyle>
            <a:lvl1pPr>
              <a:defRPr/>
            </a:lvl1pPr>
          </a:lstStyle>
          <a:p>
            <a:pPr>
              <a:defRPr/>
            </a:pPr>
            <a:fld id="{6CFF68D5-C554-4161-B875-9E5537B32B4D}" type="slidenum">
              <a:rPr lang="en-UG" altLang="en-UG"/>
              <a:pPr>
                <a:defRPr/>
              </a:pPr>
              <a:t>‹#›</a:t>
            </a:fld>
            <a:endParaRPr lang="en-UG" altLang="en-UG"/>
          </a:p>
        </p:txBody>
      </p:sp>
    </p:spTree>
    <p:extLst>
      <p:ext uri="{BB962C8B-B14F-4D97-AF65-F5344CB8AC3E}">
        <p14:creationId xmlns:p14="http://schemas.microsoft.com/office/powerpoint/2010/main" val="28089245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FC968953-0EC2-4D01-B0BF-28B008B5EA5B}"/>
              </a:ext>
            </a:extLst>
          </p:cNvPr>
          <p:cNvSpPr txBox="1">
            <a:spLocks noGrp="1" noChangeArrowheads="1"/>
          </p:cNvSpPr>
          <p:nvPr>
            <p:ph type="sldNum" sz="quarter" idx="10"/>
          </p:nvPr>
        </p:nvSpPr>
        <p:spPr>
          <a:ln/>
        </p:spPr>
        <p:txBody>
          <a:bodyPr/>
          <a:lstStyle>
            <a:lvl1pPr>
              <a:defRPr/>
            </a:lvl1pPr>
          </a:lstStyle>
          <a:p>
            <a:pPr>
              <a:defRPr/>
            </a:pPr>
            <a:fld id="{ED19A528-9E4C-4117-B050-7C8A605102F0}" type="slidenum">
              <a:rPr lang="en-UG" altLang="en-UG"/>
              <a:pPr>
                <a:defRPr/>
              </a:pPr>
              <a:t>‹#›</a:t>
            </a:fld>
            <a:endParaRPr lang="en-UG" altLang="en-UG"/>
          </a:p>
        </p:txBody>
      </p:sp>
    </p:spTree>
    <p:extLst>
      <p:ext uri="{BB962C8B-B14F-4D97-AF65-F5344CB8AC3E}">
        <p14:creationId xmlns:p14="http://schemas.microsoft.com/office/powerpoint/2010/main" val="41436443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18B63CF-1887-46AF-8C3E-9AD33AF5E2F1}"/>
              </a:ext>
            </a:extLst>
          </p:cNvPr>
          <p:cNvSpPr txBox="1">
            <a:spLocks noGrp="1" noChangeArrowheads="1"/>
          </p:cNvSpPr>
          <p:nvPr>
            <p:ph type="sldNum" sz="quarter" idx="10"/>
          </p:nvPr>
        </p:nvSpPr>
        <p:spPr>
          <a:ln/>
        </p:spPr>
        <p:txBody>
          <a:bodyPr/>
          <a:lstStyle>
            <a:lvl1pPr>
              <a:defRPr/>
            </a:lvl1pPr>
          </a:lstStyle>
          <a:p>
            <a:pPr>
              <a:defRPr/>
            </a:pPr>
            <a:fld id="{7E142B91-6A65-4431-A920-F3157C1DA38C}" type="slidenum">
              <a:rPr lang="en-UG" altLang="en-UG"/>
              <a:pPr>
                <a:defRPr/>
              </a:pPr>
              <a:t>‹#›</a:t>
            </a:fld>
            <a:endParaRPr lang="en-UG" altLang="en-UG"/>
          </a:p>
        </p:txBody>
      </p:sp>
    </p:spTree>
    <p:extLst>
      <p:ext uri="{BB962C8B-B14F-4D97-AF65-F5344CB8AC3E}">
        <p14:creationId xmlns:p14="http://schemas.microsoft.com/office/powerpoint/2010/main" val="10655620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7000E4EC-E914-4165-A0F3-A534CDEA4A18}"/>
              </a:ext>
            </a:extLst>
          </p:cNvPr>
          <p:cNvSpPr txBox="1">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a:sym typeface="Calibri" panose="020F0502020204030204" pitchFamily="34" charset="0"/>
              </a:rPr>
              <a:t>Title Text</a:t>
            </a:r>
          </a:p>
        </p:txBody>
      </p:sp>
      <p:sp>
        <p:nvSpPr>
          <p:cNvPr id="1027" name="Body Level One…">
            <a:extLst>
              <a:ext uri="{FF2B5EF4-FFF2-40B4-BE49-F238E27FC236}">
                <a16:creationId xmlns:a16="http://schemas.microsoft.com/office/drawing/2014/main" id="{2F1F937A-C7C5-473C-A466-802B3347B425}"/>
              </a:ext>
            </a:extLst>
          </p:cNvPr>
          <p:cNvSpPr txBox="1">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a:sym typeface="Calibri" panose="020F0502020204030204" pitchFamily="34" charset="0"/>
              </a:rPr>
              <a:t>Body Level One</a:t>
            </a:r>
          </a:p>
          <a:p>
            <a:pPr lvl="1"/>
            <a:r>
              <a:rPr lang="en-US" altLang="en-US">
                <a:sym typeface="Calibri" panose="020F0502020204030204" pitchFamily="34" charset="0"/>
              </a:rPr>
              <a:t>Body Level Two</a:t>
            </a:r>
          </a:p>
          <a:p>
            <a:pPr lvl="2"/>
            <a:r>
              <a:rPr lang="en-US" altLang="en-US">
                <a:sym typeface="Calibri" panose="020F0502020204030204" pitchFamily="34" charset="0"/>
              </a:rPr>
              <a:t>Body Level Three</a:t>
            </a:r>
          </a:p>
          <a:p>
            <a:pPr lvl="3"/>
            <a:r>
              <a:rPr lang="en-US" altLang="en-US">
                <a:sym typeface="Calibri" panose="020F0502020204030204" pitchFamily="34" charset="0"/>
              </a:rPr>
              <a:t>Body Level Four</a:t>
            </a:r>
          </a:p>
          <a:p>
            <a:pPr lvl="4"/>
            <a:r>
              <a:rPr lang="en-US" altLang="en-US">
                <a:sym typeface="Calibri" panose="020F0502020204030204" pitchFamily="34" charset="0"/>
              </a:rPr>
              <a:t>Body Level Five</a:t>
            </a:r>
          </a:p>
        </p:txBody>
      </p:sp>
      <p:sp>
        <p:nvSpPr>
          <p:cNvPr id="1028" name="Slide Number">
            <a:extLst>
              <a:ext uri="{FF2B5EF4-FFF2-40B4-BE49-F238E27FC236}">
                <a16:creationId xmlns:a16="http://schemas.microsoft.com/office/drawing/2014/main" id="{C734DE66-F639-440E-86A8-9EE6B25363B5}"/>
              </a:ext>
            </a:extLst>
          </p:cNvPr>
          <p:cNvSpPr txBox="1">
            <a:spLocks noGrp="1" noChangeArrowheads="1"/>
          </p:cNvSpPr>
          <p:nvPr>
            <p:ph type="sldNum" sz="quarter" idx="2"/>
          </p:nvPr>
        </p:nvSpPr>
        <p:spPr bwMode="auto">
          <a:xfrm>
            <a:off x="8423275" y="6403975"/>
            <a:ext cx="263525" cy="269875"/>
          </a:xfrm>
          <a:prstGeom prst="rect">
            <a:avLst/>
          </a:prstGeom>
          <a:noFill/>
          <a:ln>
            <a:noFill/>
          </a:ln>
        </p:spPr>
        <p:txBody>
          <a:bodyPr vert="horz" wrap="none" lIns="45719" tIns="45720" rIns="45719" bIns="45720" numCol="1" anchor="ctr" anchorCtr="0" compatLnSpc="1">
            <a:prstTxWarp prst="textNoShape">
              <a:avLst/>
            </a:prstTxWarp>
            <a:spAutoFit/>
          </a:bodyPr>
          <a:lstStyle>
            <a:lvl1pPr algn="r" eaLnBrk="1">
              <a:defRPr sz="1200">
                <a:solidFill>
                  <a:srgbClr val="898989"/>
                </a:solidFill>
              </a:defRPr>
            </a:lvl1pPr>
          </a:lstStyle>
          <a:p>
            <a:pPr>
              <a:defRPr/>
            </a:pPr>
            <a:fld id="{D1D0B28D-1926-4629-AC29-70C2E7A610E9}" type="slidenum">
              <a:rPr lang="en-UG" altLang="en-UG"/>
              <a:pPr>
                <a:defRPr/>
              </a:pPr>
              <a:t>‹#›</a:t>
            </a:fld>
            <a:endParaRPr lang="en-UG" altLang="en-U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1pPr>
      <a:lvl2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2pPr>
      <a:lvl3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3pPr>
      <a:lvl4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4pPr>
      <a:lvl5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traight Connector 9">
            <a:extLst>
              <a:ext uri="{FF2B5EF4-FFF2-40B4-BE49-F238E27FC236}">
                <a16:creationId xmlns:a16="http://schemas.microsoft.com/office/drawing/2014/main" id="{392C90B0-7B19-448B-B92C-C4E91FD80185}"/>
              </a:ext>
            </a:extLst>
          </p:cNvPr>
          <p:cNvSpPr>
            <a:spLocks noChangeShapeType="1"/>
          </p:cNvSpPr>
          <p:nvPr/>
        </p:nvSpPr>
        <p:spPr bwMode="auto">
          <a:xfrm>
            <a:off x="696913" y="6472238"/>
            <a:ext cx="7391400" cy="0"/>
          </a:xfrm>
          <a:prstGeom prst="line">
            <a:avLst/>
          </a:prstGeom>
          <a:noFill/>
          <a:ln w="19050">
            <a:solidFill>
              <a:srgbClr val="663300"/>
            </a:solidFill>
            <a:round/>
            <a:headEnd/>
            <a:tailEnd/>
          </a:ln>
          <a:extLst>
            <a:ext uri="{909E8E84-426E-40DD-AFC4-6F175D3DCCD1}">
              <a14:hiddenFill xmlns:a14="http://schemas.microsoft.com/office/drawing/2010/main">
                <a:noFill/>
              </a14:hiddenFill>
            </a:ext>
          </a:extLst>
        </p:spPr>
        <p:txBody>
          <a:bodyPr lIns="45719" rIns="45719"/>
          <a:lstStyle/>
          <a:p>
            <a:endParaRPr lang="en-US"/>
          </a:p>
        </p:txBody>
      </p:sp>
      <p:pic>
        <p:nvPicPr>
          <p:cNvPr id="11266" name="Picture 3" descr="Picture 3">
            <a:extLst>
              <a:ext uri="{FF2B5EF4-FFF2-40B4-BE49-F238E27FC236}">
                <a16:creationId xmlns:a16="http://schemas.microsoft.com/office/drawing/2014/main" id="{08B84337-C3F9-4435-8A17-3BDC072C2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3500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67" name="TextBox 8">
            <a:extLst>
              <a:ext uri="{FF2B5EF4-FFF2-40B4-BE49-F238E27FC236}">
                <a16:creationId xmlns:a16="http://schemas.microsoft.com/office/drawing/2014/main" id="{52F0C2E8-A087-4C48-A6E9-FC588A01140B}"/>
              </a:ext>
            </a:extLst>
          </p:cNvPr>
          <p:cNvSpPr txBox="1">
            <a:spLocks noChangeArrowheads="1"/>
          </p:cNvSpPr>
          <p:nvPr/>
        </p:nvSpPr>
        <p:spPr bwMode="auto">
          <a:xfrm>
            <a:off x="1073150" y="1846263"/>
            <a:ext cx="7156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3200" b="1">
                <a:solidFill>
                  <a:srgbClr val="31859C"/>
                </a:solidFill>
              </a:rPr>
              <a:t>From pilot to scale up of Population Health and Environment (PHE) Integration in East Africa</a:t>
            </a:r>
            <a:r>
              <a:rPr lang="en-US" altLang="en-US" sz="3200">
                <a:solidFill>
                  <a:srgbClr val="31859C"/>
                </a:solidFill>
              </a:rPr>
              <a:t> </a:t>
            </a:r>
          </a:p>
        </p:txBody>
      </p:sp>
      <p:sp>
        <p:nvSpPr>
          <p:cNvPr id="11268" name="TextBox 2">
            <a:extLst>
              <a:ext uri="{FF2B5EF4-FFF2-40B4-BE49-F238E27FC236}">
                <a16:creationId xmlns:a16="http://schemas.microsoft.com/office/drawing/2014/main" id="{5BD00EED-DA35-4747-8A5A-46CE1C670FED}"/>
              </a:ext>
            </a:extLst>
          </p:cNvPr>
          <p:cNvSpPr txBox="1">
            <a:spLocks noChangeArrowheads="1"/>
          </p:cNvSpPr>
          <p:nvPr/>
        </p:nvSpPr>
        <p:spPr bwMode="auto">
          <a:xfrm>
            <a:off x="2768600" y="5053013"/>
            <a:ext cx="36004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rIns="45719">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b="1"/>
          </a:p>
          <a:p>
            <a:pPr algn="ctr" eaLnBrk="1"/>
            <a:r>
              <a:rPr lang="en-US" altLang="en-US" b="1"/>
              <a:t>Kabiswa Charles </a:t>
            </a:r>
            <a:endParaRPr lang="en-US" altLang="en-US" sz="2400" b="1"/>
          </a:p>
          <a:p>
            <a:pPr algn="ctr" eaLnBrk="1"/>
            <a:r>
              <a:rPr lang="en-US" altLang="en-US" b="1"/>
              <a:t>Programs Director</a:t>
            </a:r>
          </a:p>
          <a:p>
            <a:pPr algn="ctr" eaLnBrk="1"/>
            <a:r>
              <a:rPr lang="en-US" altLang="en-US" b="1"/>
              <a:t>Ecological Christian Organisation</a:t>
            </a:r>
          </a:p>
        </p:txBody>
      </p:sp>
      <p:pic>
        <p:nvPicPr>
          <p:cNvPr id="11269" name="Picture 3" descr="Picture 3">
            <a:extLst>
              <a:ext uri="{FF2B5EF4-FFF2-40B4-BE49-F238E27FC236}">
                <a16:creationId xmlns:a16="http://schemas.microsoft.com/office/drawing/2014/main" id="{3A4A9659-F93B-44ED-9CB2-70DF7374B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84200"/>
            <a:ext cx="1836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70" name="image001.png" descr="image001.png">
            <a:extLst>
              <a:ext uri="{FF2B5EF4-FFF2-40B4-BE49-F238E27FC236}">
                <a16:creationId xmlns:a16="http://schemas.microsoft.com/office/drawing/2014/main" id="{FAACCFFF-CD2E-42C4-BB30-604398D887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644525"/>
            <a:ext cx="18383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271" name="TextBox 8">
            <a:extLst>
              <a:ext uri="{FF2B5EF4-FFF2-40B4-BE49-F238E27FC236}">
                <a16:creationId xmlns:a16="http://schemas.microsoft.com/office/drawing/2014/main" id="{EBEF2A94-F719-4C7E-AEEC-4C245E0811AA}"/>
              </a:ext>
            </a:extLst>
          </p:cNvPr>
          <p:cNvSpPr txBox="1">
            <a:spLocks noChangeArrowheads="1"/>
          </p:cNvSpPr>
          <p:nvPr/>
        </p:nvSpPr>
        <p:spPr bwMode="auto">
          <a:xfrm>
            <a:off x="1225550" y="3975100"/>
            <a:ext cx="7156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400" b="1">
                <a:solidFill>
                  <a:srgbClr val="31859C"/>
                </a:solidFill>
              </a:rPr>
              <a:t>Global Implementation Society Webinar </a:t>
            </a:r>
          </a:p>
          <a:p>
            <a:pPr algn="ctr" eaLnBrk="1"/>
            <a:r>
              <a:rPr lang="en-US" altLang="en-US" sz="2400" b="1">
                <a:solidFill>
                  <a:srgbClr val="31859C"/>
                </a:solidFill>
              </a:rPr>
              <a:t>November 12, 2020</a:t>
            </a:r>
            <a:endParaRPr lang="en-US" altLang="en-US" sz="2400">
              <a:solidFill>
                <a:srgbClr val="31859C"/>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40DC7F62-59AB-4933-8A45-FA0CB3E390F9}"/>
              </a:ext>
            </a:extLst>
          </p:cNvPr>
          <p:cNvSpPr txBox="1">
            <a:spLocks noGrp="1" noChangeArrowheads="1"/>
          </p:cNvSpPr>
          <p:nvPr>
            <p:ph type="title"/>
          </p:nvPr>
        </p:nvSpPr>
        <p:spPr>
          <a:xfrm>
            <a:off x="822325" y="512763"/>
            <a:ext cx="7407275" cy="954087"/>
          </a:xfrm>
        </p:spPr>
        <p:txBody>
          <a:bodyPr>
            <a:spAutoFit/>
          </a:bodyPr>
          <a:lstStyle/>
          <a:p>
            <a:r>
              <a:rPr lang="en-US" altLang="en-US" sz="2800" b="1">
                <a:solidFill>
                  <a:srgbClr val="009900"/>
                </a:solidFill>
                <a:latin typeface="Arial" panose="020B0604020202020204" pitchFamily="34" charset="0"/>
                <a:cs typeface="Arial" panose="020B0604020202020204" pitchFamily="34" charset="0"/>
              </a:rPr>
              <a:t>Sourcing for funds and support beyond the pilot stage</a:t>
            </a:r>
          </a:p>
        </p:txBody>
      </p:sp>
      <p:sp>
        <p:nvSpPr>
          <p:cNvPr id="24578" name="Line 5">
            <a:extLst>
              <a:ext uri="{FF2B5EF4-FFF2-40B4-BE49-F238E27FC236}">
                <a16:creationId xmlns:a16="http://schemas.microsoft.com/office/drawing/2014/main" id="{B268CFCF-77B3-4150-A14C-E7B728D17DC0}"/>
              </a:ext>
            </a:extLst>
          </p:cNvPr>
          <p:cNvSpPr>
            <a:spLocks noChangeShapeType="1"/>
          </p:cNvSpPr>
          <p:nvPr/>
        </p:nvSpPr>
        <p:spPr bwMode="auto">
          <a:xfrm>
            <a:off x="1485900" y="1598613"/>
            <a:ext cx="6229350" cy="0"/>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9" name="Line 6">
            <a:extLst>
              <a:ext uri="{FF2B5EF4-FFF2-40B4-BE49-F238E27FC236}">
                <a16:creationId xmlns:a16="http://schemas.microsoft.com/office/drawing/2014/main" id="{1CFB3008-FC09-4AB9-85DF-DFC5D0986098}"/>
              </a:ext>
            </a:extLst>
          </p:cNvPr>
          <p:cNvSpPr>
            <a:spLocks noChangeShapeType="1"/>
          </p:cNvSpPr>
          <p:nvPr/>
        </p:nvSpPr>
        <p:spPr bwMode="auto">
          <a:xfrm>
            <a:off x="1485900" y="1631950"/>
            <a:ext cx="622935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Content Placeholder 1">
            <a:extLst>
              <a:ext uri="{FF2B5EF4-FFF2-40B4-BE49-F238E27FC236}">
                <a16:creationId xmlns:a16="http://schemas.microsoft.com/office/drawing/2014/main" id="{29A364D3-74A7-4D5C-B7D5-EFD20038DEB7}"/>
              </a:ext>
            </a:extLst>
          </p:cNvPr>
          <p:cNvSpPr>
            <a:spLocks noGrp="1"/>
          </p:cNvSpPr>
          <p:nvPr>
            <p:ph idx="1"/>
          </p:nvPr>
        </p:nvSpPr>
        <p:spPr>
          <a:xfrm>
            <a:off x="706438" y="1798638"/>
            <a:ext cx="7604125" cy="4557712"/>
          </a:xfrm>
        </p:spPr>
        <p:txBody>
          <a:bodyPr>
            <a:noAutofit/>
          </a:bodyPr>
          <a:lstStyle/>
          <a:p>
            <a:pPr marL="0" indent="0">
              <a:buFont typeface="Arial" panose="020B0604020202020204" pitchFamily="34" charset="0"/>
              <a:buNone/>
              <a:defRPr/>
            </a:pPr>
            <a:r>
              <a:rPr lang="en-US" sz="2300" b="1" dirty="0">
                <a:solidFill>
                  <a:srgbClr val="011893"/>
                </a:solidFill>
              </a:rPr>
              <a:t>Begun during the pilot phase engaging broad range of possible supporters, to ensure that the scaling-up process can proceed:</a:t>
            </a:r>
          </a:p>
          <a:p>
            <a:pPr>
              <a:defRPr/>
            </a:pPr>
            <a:r>
              <a:rPr lang="en-US" sz="2300" b="1" dirty="0">
                <a:solidFill>
                  <a:srgbClr val="000099"/>
                </a:solidFill>
              </a:rPr>
              <a:t>Reaching out to current &amp; new donors and stakeholders to garner interest in adopting and implementing the integrated approach </a:t>
            </a:r>
          </a:p>
          <a:p>
            <a:pPr>
              <a:defRPr/>
            </a:pPr>
            <a:r>
              <a:rPr lang="en-US" sz="2300" b="1" dirty="0">
                <a:solidFill>
                  <a:srgbClr val="000099"/>
                </a:solidFill>
              </a:rPr>
              <a:t>Work closely with National Population Council, LVBC to institutionalize PHE approaches in their programming and throughout member-nation policies and action plans</a:t>
            </a:r>
          </a:p>
          <a:p>
            <a:pPr>
              <a:defRPr/>
            </a:pPr>
            <a:r>
              <a:rPr lang="en-US" sz="2300" b="1" dirty="0">
                <a:solidFill>
                  <a:srgbClr val="000099"/>
                </a:solidFill>
              </a:rPr>
              <a:t>Targeting potential new “user </a:t>
            </a:r>
            <a:r>
              <a:rPr lang="en-US" sz="2300" b="1" dirty="0" err="1">
                <a:solidFill>
                  <a:srgbClr val="000099"/>
                </a:solidFill>
              </a:rPr>
              <a:t>organisations</a:t>
            </a:r>
            <a:r>
              <a:rPr lang="en-US" sz="2300" b="1" dirty="0">
                <a:solidFill>
                  <a:srgbClr val="000099"/>
                </a:solidFill>
              </a:rPr>
              <a:t>” in the PHE networks</a:t>
            </a:r>
          </a:p>
          <a:p>
            <a:pPr marL="0" indent="0">
              <a:buFont typeface="Arial" panose="020B0604020202020204" pitchFamily="34" charset="0"/>
              <a:buNone/>
              <a:defRPr/>
            </a:pPr>
            <a:endParaRPr lang="en-US" sz="2400" b="1" dirty="0">
              <a:solidFill>
                <a:srgbClr val="000099"/>
              </a:solidFill>
            </a:endParaRPr>
          </a:p>
          <a:p>
            <a:pPr marL="0" indent="0">
              <a:buFont typeface="Arial" panose="020B0604020202020204" pitchFamily="34" charset="0"/>
              <a:buNone/>
              <a:defRPr/>
            </a:pPr>
            <a:endParaRPr lang="en-US" sz="2100" dirty="0"/>
          </a:p>
          <a:p>
            <a:pPr marL="0" indent="0">
              <a:buFont typeface="Arial" panose="020B0604020202020204" pitchFamily="34" charset="0"/>
              <a:buNone/>
              <a:defRPr/>
            </a:pPr>
            <a:r>
              <a:rPr lang="en-UG" sz="2100" dirty="0"/>
              <a:t> </a:t>
            </a:r>
            <a:endParaRPr lang="en-US" sz="2100" b="1" i="1" dirty="0">
              <a:solidFill>
                <a:srgbClr val="000066"/>
              </a:solidFill>
            </a:endParaRPr>
          </a:p>
          <a:p>
            <a:pPr marL="0" indent="0">
              <a:buFont typeface="Arial" panose="020B0604020202020204" pitchFamily="34" charset="0"/>
              <a:buNone/>
              <a:defRPr/>
            </a:pPr>
            <a:endParaRPr lang="en-US" sz="600" b="1" i="1" dirty="0">
              <a:solidFill>
                <a:srgbClr val="000066"/>
              </a:solidFill>
            </a:endParaRPr>
          </a:p>
        </p:txBody>
      </p:sp>
      <p:sp>
        <p:nvSpPr>
          <p:cNvPr id="24581" name="Slide Number Placeholder 2">
            <a:extLst>
              <a:ext uri="{FF2B5EF4-FFF2-40B4-BE49-F238E27FC236}">
                <a16:creationId xmlns:a16="http://schemas.microsoft.com/office/drawing/2014/main" id="{84FD7A17-D04E-40D3-9222-CF42CDD39BD3}"/>
              </a:ext>
            </a:extLst>
          </p:cNvPr>
          <p:cNvSpPr>
            <a:spLocks noGrp="1" noChangeArrowheads="1"/>
          </p:cNvSpPr>
          <p:nvPr>
            <p:ph type="sldNum" sz="quarter" idx="10"/>
          </p:nvPr>
        </p:nvSpPr>
        <p:spPr>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315296C3-807F-4992-9D22-A47A0846CF05}" type="slidenum">
              <a:rPr lang="en-US" altLang="en-US" sz="1200" smtClean="0">
                <a:solidFill>
                  <a:srgbClr val="898989"/>
                </a:solidFill>
              </a:rPr>
              <a:pPr hangingPunct="1">
                <a:spcBef>
                  <a:spcPct val="0"/>
                </a:spcBef>
                <a:buSzTx/>
                <a:buFontTx/>
                <a:buNone/>
              </a:pPr>
              <a:t>10</a:t>
            </a:fld>
            <a:endParaRPr lang="en-US" altLang="en-US" sz="1200">
              <a:solidFill>
                <a:srgbClr val="898989"/>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a:extLst>
              <a:ext uri="{FF2B5EF4-FFF2-40B4-BE49-F238E27FC236}">
                <a16:creationId xmlns:a16="http://schemas.microsoft.com/office/drawing/2014/main" id="{82C9E692-BC00-4B06-8357-57A2BE4BC88A}"/>
              </a:ext>
            </a:extLst>
          </p:cNvPr>
          <p:cNvSpPr txBox="1">
            <a:spLocks noGrp="1" noChangeArrowheads="1"/>
          </p:cNvSpPr>
          <p:nvPr>
            <p:ph type="title"/>
          </p:nvPr>
        </p:nvSpPr>
        <p:spPr>
          <a:xfrm>
            <a:off x="808038" y="571500"/>
            <a:ext cx="7699375" cy="1385888"/>
          </a:xfrm>
        </p:spPr>
        <p:txBody>
          <a:bodyPr>
            <a:spAutoFit/>
          </a:bodyPr>
          <a:lstStyle/>
          <a:p>
            <a:r>
              <a:rPr lang="en-US" altLang="en-US" sz="2800" b="1">
                <a:solidFill>
                  <a:srgbClr val="009900"/>
                </a:solidFill>
                <a:latin typeface="Arial" panose="020B0604020202020204" pitchFamily="34" charset="0"/>
                <a:cs typeface="Arial" panose="020B0604020202020204" pitchFamily="34" charset="0"/>
              </a:rPr>
              <a:t>HoPELVB’s examples of documentation and sharing lessons and first-hand experiences</a:t>
            </a:r>
            <a:br>
              <a:rPr lang="en-US" altLang="en-US" sz="5400"/>
            </a:br>
            <a:endParaRPr lang="en-US" altLang="en-US" sz="2800" b="1" i="1">
              <a:solidFill>
                <a:srgbClr val="009900"/>
              </a:solidFill>
              <a:latin typeface="Arial" panose="020B0604020202020204" pitchFamily="34" charset="0"/>
              <a:cs typeface="Arial" panose="020B0604020202020204" pitchFamily="34" charset="0"/>
            </a:endParaRPr>
          </a:p>
        </p:txBody>
      </p:sp>
      <p:sp>
        <p:nvSpPr>
          <p:cNvPr id="26626" name="Line 5">
            <a:extLst>
              <a:ext uri="{FF2B5EF4-FFF2-40B4-BE49-F238E27FC236}">
                <a16:creationId xmlns:a16="http://schemas.microsoft.com/office/drawing/2014/main" id="{4607A28B-D0F3-40C9-BA52-3AB925AA6DC1}"/>
              </a:ext>
            </a:extLst>
          </p:cNvPr>
          <p:cNvSpPr>
            <a:spLocks noChangeShapeType="1"/>
          </p:cNvSpPr>
          <p:nvPr/>
        </p:nvSpPr>
        <p:spPr bwMode="auto">
          <a:xfrm>
            <a:off x="636588" y="1784350"/>
            <a:ext cx="7459662" cy="0"/>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7" name="Line 6">
            <a:extLst>
              <a:ext uri="{FF2B5EF4-FFF2-40B4-BE49-F238E27FC236}">
                <a16:creationId xmlns:a16="http://schemas.microsoft.com/office/drawing/2014/main" id="{E38AF20D-812B-4A47-A90F-26F9666635ED}"/>
              </a:ext>
            </a:extLst>
          </p:cNvPr>
          <p:cNvSpPr>
            <a:spLocks noChangeShapeType="1"/>
          </p:cNvSpPr>
          <p:nvPr/>
        </p:nvSpPr>
        <p:spPr bwMode="auto">
          <a:xfrm flipV="1">
            <a:off x="636588" y="1728788"/>
            <a:ext cx="7439025" cy="55562"/>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8" name="Content Placeholder 1">
            <a:extLst>
              <a:ext uri="{FF2B5EF4-FFF2-40B4-BE49-F238E27FC236}">
                <a16:creationId xmlns:a16="http://schemas.microsoft.com/office/drawing/2014/main" id="{44A575FF-3CA0-4E95-BF22-C73650A159C8}"/>
              </a:ext>
            </a:extLst>
          </p:cNvPr>
          <p:cNvSpPr txBox="1">
            <a:spLocks noGrp="1" noChangeArrowheads="1"/>
          </p:cNvSpPr>
          <p:nvPr>
            <p:ph idx="1"/>
          </p:nvPr>
        </p:nvSpPr>
        <p:spPr>
          <a:xfrm>
            <a:off x="3532188" y="2278063"/>
            <a:ext cx="5195887" cy="3460750"/>
          </a:xfrm>
        </p:spPr>
        <p:txBody>
          <a:bodyPr/>
          <a:lstStyle/>
          <a:p>
            <a:pPr eaLnBrk="1" hangingPunct="1"/>
            <a:r>
              <a:rPr lang="en-US" altLang="en-US" sz="2400" b="1">
                <a:solidFill>
                  <a:srgbClr val="000099"/>
                </a:solidFill>
              </a:rPr>
              <a:t>Technical toolkit to support adoption of HoPE integrated approaches</a:t>
            </a:r>
          </a:p>
          <a:p>
            <a:pPr eaLnBrk="1" hangingPunct="1"/>
            <a:r>
              <a:rPr lang="en-US" altLang="en-US" sz="2400" b="1">
                <a:solidFill>
                  <a:srgbClr val="000099"/>
                </a:solidFill>
              </a:rPr>
              <a:t>Build capacity of GOs/NGOs </a:t>
            </a:r>
          </a:p>
          <a:p>
            <a:pPr eaLnBrk="1" hangingPunct="1"/>
            <a:r>
              <a:rPr lang="en-US" altLang="en-US" sz="2400" b="1">
                <a:solidFill>
                  <a:srgbClr val="000099"/>
                </a:solidFill>
              </a:rPr>
              <a:t>Key lessons from HoPE’s experience with scale up </a:t>
            </a:r>
          </a:p>
          <a:p>
            <a:pPr eaLnBrk="1" hangingPunct="1"/>
            <a:r>
              <a:rPr lang="en-US" altLang="en-US" sz="2400" b="1">
                <a:solidFill>
                  <a:srgbClr val="000099"/>
                </a:solidFill>
              </a:rPr>
              <a:t>Share learning from the HoPE scaling-up experience with the wider family planning, global health and development communities via varied dissemination mechanisms</a:t>
            </a:r>
          </a:p>
        </p:txBody>
      </p:sp>
      <p:sp>
        <p:nvSpPr>
          <p:cNvPr id="26629" name="Slide Number Placeholder 2">
            <a:extLst>
              <a:ext uri="{FF2B5EF4-FFF2-40B4-BE49-F238E27FC236}">
                <a16:creationId xmlns:a16="http://schemas.microsoft.com/office/drawing/2014/main" id="{990CE902-E348-4734-A3E5-F27901DD9387}"/>
              </a:ext>
            </a:extLst>
          </p:cNvPr>
          <p:cNvSpPr>
            <a:spLocks noGrp="1" noChangeArrowheads="1"/>
          </p:cNvSpPr>
          <p:nvPr>
            <p:ph type="sldNum" sz="quarter" idx="10"/>
          </p:nvPr>
        </p:nvSpPr>
        <p:spPr>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41E4D73E-FC99-4DD6-8706-9EAF863D19CB}" type="slidenum">
              <a:rPr lang="en-US" altLang="en-US" sz="1200" smtClean="0">
                <a:solidFill>
                  <a:srgbClr val="898989"/>
                </a:solidFill>
              </a:rPr>
              <a:pPr hangingPunct="1">
                <a:spcBef>
                  <a:spcPct val="0"/>
                </a:spcBef>
                <a:buSzTx/>
                <a:buFontTx/>
                <a:buNone/>
              </a:pPr>
              <a:t>11</a:t>
            </a:fld>
            <a:endParaRPr lang="en-US" altLang="en-US" sz="1200">
              <a:solidFill>
                <a:srgbClr val="898989"/>
              </a:solidFill>
            </a:endParaRPr>
          </a:p>
        </p:txBody>
      </p:sp>
      <p:pic>
        <p:nvPicPr>
          <p:cNvPr id="26630" name="Picture 2">
            <a:extLst>
              <a:ext uri="{FF2B5EF4-FFF2-40B4-BE49-F238E27FC236}">
                <a16:creationId xmlns:a16="http://schemas.microsoft.com/office/drawing/2014/main" id="{0B550987-C581-48A1-AB89-5B550C9F1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2278063"/>
            <a:ext cx="29337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a:extLst>
              <a:ext uri="{FF2B5EF4-FFF2-40B4-BE49-F238E27FC236}">
                <a16:creationId xmlns:a16="http://schemas.microsoft.com/office/drawing/2014/main" id="{6FAE305A-9AAA-45EC-B70D-9323B381EE78}"/>
              </a:ext>
            </a:extLst>
          </p:cNvPr>
          <p:cNvSpPr txBox="1">
            <a:spLocks noGrp="1" noChangeArrowheads="1"/>
          </p:cNvSpPr>
          <p:nvPr>
            <p:ph type="title"/>
          </p:nvPr>
        </p:nvSpPr>
        <p:spPr>
          <a:xfrm>
            <a:off x="903288" y="665163"/>
            <a:ext cx="7392987" cy="1508125"/>
          </a:xfrm>
        </p:spPr>
        <p:txBody>
          <a:bodyPr>
            <a:spAutoFit/>
          </a:bodyPr>
          <a:lstStyle/>
          <a:p>
            <a:pPr algn="l"/>
            <a:r>
              <a:rPr lang="en-US" altLang="en-US" sz="3200" b="1">
                <a:solidFill>
                  <a:srgbClr val="008F00"/>
                </a:solidFill>
              </a:rPr>
              <a:t>Necessary changes in p</a:t>
            </a:r>
            <a:r>
              <a:rPr lang="en-GB" altLang="en-US" sz="3200" b="1">
                <a:solidFill>
                  <a:srgbClr val="008F00"/>
                </a:solidFill>
              </a:rPr>
              <a:t>olicy, frameworks and plans from above and below </a:t>
            </a:r>
            <a:br>
              <a:rPr lang="en-US" altLang="en-US" sz="4800">
                <a:solidFill>
                  <a:srgbClr val="008F00"/>
                </a:solidFill>
              </a:rPr>
            </a:br>
            <a:endParaRPr lang="en-US" altLang="en-US" sz="2800" b="1">
              <a:solidFill>
                <a:srgbClr val="008F00"/>
              </a:solidFill>
              <a:latin typeface="Arial" panose="020B0604020202020204" pitchFamily="34" charset="0"/>
              <a:cs typeface="Arial" panose="020B0604020202020204" pitchFamily="34" charset="0"/>
            </a:endParaRPr>
          </a:p>
        </p:txBody>
      </p:sp>
      <p:sp>
        <p:nvSpPr>
          <p:cNvPr id="28674" name="Line 5">
            <a:extLst>
              <a:ext uri="{FF2B5EF4-FFF2-40B4-BE49-F238E27FC236}">
                <a16:creationId xmlns:a16="http://schemas.microsoft.com/office/drawing/2014/main" id="{040CD53E-6223-4D2E-B9D1-324C4AD6323D}"/>
              </a:ext>
            </a:extLst>
          </p:cNvPr>
          <p:cNvSpPr>
            <a:spLocks noChangeShapeType="1"/>
          </p:cNvSpPr>
          <p:nvPr/>
        </p:nvSpPr>
        <p:spPr bwMode="auto">
          <a:xfrm flipV="1">
            <a:off x="903288" y="1928813"/>
            <a:ext cx="6956425" cy="36512"/>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5" name="Line 6">
            <a:extLst>
              <a:ext uri="{FF2B5EF4-FFF2-40B4-BE49-F238E27FC236}">
                <a16:creationId xmlns:a16="http://schemas.microsoft.com/office/drawing/2014/main" id="{8088597E-2F73-417E-B752-03145DCA9527}"/>
              </a:ext>
            </a:extLst>
          </p:cNvPr>
          <p:cNvSpPr>
            <a:spLocks noChangeShapeType="1"/>
          </p:cNvSpPr>
          <p:nvPr/>
        </p:nvSpPr>
        <p:spPr bwMode="auto">
          <a:xfrm flipV="1">
            <a:off x="903288" y="1928813"/>
            <a:ext cx="6956425" cy="68262"/>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6" name="Slide Number Placeholder 2">
            <a:extLst>
              <a:ext uri="{FF2B5EF4-FFF2-40B4-BE49-F238E27FC236}">
                <a16:creationId xmlns:a16="http://schemas.microsoft.com/office/drawing/2014/main" id="{9D7A125C-B854-4C2E-884E-072BD5DD49EA}"/>
              </a:ext>
            </a:extLst>
          </p:cNvPr>
          <p:cNvSpPr>
            <a:spLocks noGrp="1" noChangeArrowheads="1"/>
          </p:cNvSpPr>
          <p:nvPr>
            <p:ph type="sldNum" sz="quarter" idx="10"/>
          </p:nvPr>
        </p:nvSpPr>
        <p:spPr>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BF9B8775-F862-4D31-B3D3-4CD150B8B608}" type="slidenum">
              <a:rPr lang="en-US" altLang="en-US" sz="1200" smtClean="0">
                <a:solidFill>
                  <a:srgbClr val="898989"/>
                </a:solidFill>
              </a:rPr>
              <a:pPr hangingPunct="1">
                <a:spcBef>
                  <a:spcPct val="0"/>
                </a:spcBef>
                <a:buSzTx/>
                <a:buFontTx/>
                <a:buNone/>
              </a:pPr>
              <a:t>12</a:t>
            </a:fld>
            <a:endParaRPr lang="en-US" altLang="en-US" sz="1200">
              <a:solidFill>
                <a:srgbClr val="898989"/>
              </a:solidFill>
            </a:endParaRPr>
          </a:p>
        </p:txBody>
      </p:sp>
      <p:sp>
        <p:nvSpPr>
          <p:cNvPr id="28677" name="Rectangle 1">
            <a:extLst>
              <a:ext uri="{FF2B5EF4-FFF2-40B4-BE49-F238E27FC236}">
                <a16:creationId xmlns:a16="http://schemas.microsoft.com/office/drawing/2014/main" id="{51CE8CD9-5237-4AB2-B4B9-8118719832AA}"/>
              </a:ext>
            </a:extLst>
          </p:cNvPr>
          <p:cNvSpPr>
            <a:spLocks noChangeArrowheads="1"/>
          </p:cNvSpPr>
          <p:nvPr/>
        </p:nvSpPr>
        <p:spPr bwMode="auto">
          <a:xfrm>
            <a:off x="971550" y="2389188"/>
            <a:ext cx="7208838"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6794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1">
              <a:spcBef>
                <a:spcPts val="400"/>
              </a:spcBef>
              <a:buClr>
                <a:schemeClr val="accent1"/>
              </a:buClr>
              <a:buFont typeface="Arial" panose="020B0604020202020204" pitchFamily="34" charset="0"/>
              <a:buChar char="•"/>
            </a:pPr>
            <a:r>
              <a:rPr lang="en-US" altLang="en-US" sz="2400" b="1">
                <a:solidFill>
                  <a:srgbClr val="000099"/>
                </a:solidFill>
              </a:rPr>
              <a:t>Policy mapping</a:t>
            </a:r>
          </a:p>
          <a:p>
            <a:pPr lvl="1">
              <a:spcBef>
                <a:spcPts val="400"/>
              </a:spcBef>
              <a:buClr>
                <a:schemeClr val="accent1"/>
              </a:buClr>
              <a:buFont typeface="Arial" panose="020B0604020202020204" pitchFamily="34" charset="0"/>
              <a:buChar char="•"/>
            </a:pPr>
            <a:r>
              <a:rPr lang="en-GB" altLang="en-US" sz="2400" b="1">
                <a:solidFill>
                  <a:srgbClr val="000099"/>
                </a:solidFill>
              </a:rPr>
              <a:t>PHE champions/steering committees</a:t>
            </a:r>
            <a:endParaRPr lang="en-US" altLang="en-US" sz="2400" b="1">
              <a:solidFill>
                <a:srgbClr val="000099"/>
              </a:solidFill>
            </a:endParaRPr>
          </a:p>
          <a:p>
            <a:pPr lvl="1">
              <a:spcBef>
                <a:spcPts val="400"/>
              </a:spcBef>
              <a:buClr>
                <a:schemeClr val="accent1"/>
              </a:buClr>
              <a:buFont typeface="Arial" panose="020B0604020202020204" pitchFamily="34" charset="0"/>
              <a:buChar char="•"/>
            </a:pPr>
            <a:r>
              <a:rPr lang="en-US" altLang="en-US" sz="2400" b="1">
                <a:solidFill>
                  <a:srgbClr val="000099"/>
                </a:solidFill>
              </a:rPr>
              <a:t>National &amp; Local Government Development Plans</a:t>
            </a:r>
          </a:p>
          <a:p>
            <a:pPr lvl="1">
              <a:spcBef>
                <a:spcPts val="400"/>
              </a:spcBef>
              <a:buClr>
                <a:schemeClr val="accent1"/>
              </a:buClr>
              <a:buFont typeface="Arial" panose="020B0604020202020204" pitchFamily="34" charset="0"/>
              <a:buChar char="•"/>
            </a:pPr>
            <a:r>
              <a:rPr lang="en-US" altLang="en-US" sz="2400" b="1">
                <a:solidFill>
                  <a:srgbClr val="000099"/>
                </a:solidFill>
              </a:rPr>
              <a:t>Targeting EAC/LVBC, NPC and line ministries </a:t>
            </a:r>
          </a:p>
          <a:p>
            <a:pPr lvl="1">
              <a:spcBef>
                <a:spcPts val="400"/>
              </a:spcBef>
              <a:buClr>
                <a:schemeClr val="accent1"/>
              </a:buClr>
              <a:buFont typeface="Arial" panose="020B0604020202020204" pitchFamily="34" charset="0"/>
              <a:buChar char="•"/>
            </a:pPr>
            <a:r>
              <a:rPr lang="en-US" altLang="en-US" sz="2400" b="1">
                <a:solidFill>
                  <a:srgbClr val="000099"/>
                </a:solidFill>
              </a:rPr>
              <a:t>Climate Change Policy in Uganda</a:t>
            </a:r>
          </a:p>
          <a:p>
            <a:pPr lvl="1">
              <a:spcBef>
                <a:spcPts val="400"/>
              </a:spcBef>
              <a:buClr>
                <a:schemeClr val="accent1"/>
              </a:buClr>
              <a:buFont typeface="Arial" panose="020B0604020202020204" pitchFamily="34" charset="0"/>
              <a:buChar char="•"/>
            </a:pPr>
            <a:r>
              <a:rPr lang="en-US" altLang="en-US" sz="2400" b="1">
                <a:solidFill>
                  <a:srgbClr val="000099"/>
                </a:solidFill>
              </a:rPr>
              <a:t>HoPE’s Model households in MoH community health worker policy doc in Uganda</a:t>
            </a:r>
          </a:p>
          <a:p>
            <a:pPr lvl="1">
              <a:spcBef>
                <a:spcPts val="400"/>
              </a:spcBef>
              <a:buClr>
                <a:schemeClr val="accent1"/>
              </a:buClr>
              <a:buFont typeface="Arial" panose="020B0604020202020204" pitchFamily="34" charset="0"/>
              <a:buChar char="•"/>
            </a:pPr>
            <a:r>
              <a:rPr lang="en-US" altLang="en-US" sz="2400" b="1">
                <a:solidFill>
                  <a:srgbClr val="000099"/>
                </a:solidFill>
              </a:rPr>
              <a:t>Uganda Costed Implementation Plan for FP</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Diagram 6">
            <a:extLst>
              <a:ext uri="{FF2B5EF4-FFF2-40B4-BE49-F238E27FC236}">
                <a16:creationId xmlns:a16="http://schemas.microsoft.com/office/drawing/2014/main" id="{A40088DA-1469-42CB-9FC1-EC5097A6081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358900"/>
            <a:ext cx="5956300" cy="4749800"/>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Box 5">
            <a:extLst>
              <a:ext uri="{FF2B5EF4-FFF2-40B4-BE49-F238E27FC236}">
                <a16:creationId xmlns:a16="http://schemas.microsoft.com/office/drawing/2014/main" id="{3AF1A25D-CD89-4DCE-9C11-C7CE8FCA6DE7}"/>
              </a:ext>
            </a:extLst>
          </p:cNvPr>
          <p:cNvSpPr txBox="1">
            <a:spLocks noChangeArrowheads="1"/>
          </p:cNvSpPr>
          <p:nvPr/>
        </p:nvSpPr>
        <p:spPr bwMode="auto">
          <a:xfrm rot="-1224307">
            <a:off x="2989263" y="1987550"/>
            <a:ext cx="1565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en-US" altLang="en-US" sz="1500"/>
              <a:t>HoPE Phase II (2015-2017)</a:t>
            </a:r>
          </a:p>
        </p:txBody>
      </p:sp>
      <p:sp>
        <p:nvSpPr>
          <p:cNvPr id="4" name="Right Brace 3">
            <a:extLst>
              <a:ext uri="{FF2B5EF4-FFF2-40B4-BE49-F238E27FC236}">
                <a16:creationId xmlns:a16="http://schemas.microsoft.com/office/drawing/2014/main" id="{2A4A9ADB-FFE4-42FD-BDF4-6960AFDA95C0}"/>
              </a:ext>
            </a:extLst>
          </p:cNvPr>
          <p:cNvSpPr/>
          <p:nvPr/>
        </p:nvSpPr>
        <p:spPr>
          <a:xfrm rot="15015916">
            <a:off x="3814763" y="2062162"/>
            <a:ext cx="482600" cy="1254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0724" name="TextBox 9">
            <a:extLst>
              <a:ext uri="{FF2B5EF4-FFF2-40B4-BE49-F238E27FC236}">
                <a16:creationId xmlns:a16="http://schemas.microsoft.com/office/drawing/2014/main" id="{1F36537B-0A5C-40A7-B03B-46165650D755}"/>
              </a:ext>
            </a:extLst>
          </p:cNvPr>
          <p:cNvSpPr txBox="1">
            <a:spLocks noChangeArrowheads="1"/>
          </p:cNvSpPr>
          <p:nvPr/>
        </p:nvSpPr>
        <p:spPr bwMode="auto">
          <a:xfrm rot="-2381321">
            <a:off x="1662113" y="2879725"/>
            <a:ext cx="125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US" altLang="en-US" sz="1600"/>
              <a:t>HoPE Phase I</a:t>
            </a:r>
          </a:p>
          <a:p>
            <a:r>
              <a:rPr lang="en-US" altLang="en-US" sz="1600"/>
              <a:t>(2012-2014)</a:t>
            </a:r>
          </a:p>
        </p:txBody>
      </p:sp>
      <p:sp>
        <p:nvSpPr>
          <p:cNvPr id="11" name="Right Brace 10">
            <a:extLst>
              <a:ext uri="{FF2B5EF4-FFF2-40B4-BE49-F238E27FC236}">
                <a16:creationId xmlns:a16="http://schemas.microsoft.com/office/drawing/2014/main" id="{86F49E42-FC59-47F2-88AB-D45C4ADC0558}"/>
              </a:ext>
            </a:extLst>
          </p:cNvPr>
          <p:cNvSpPr/>
          <p:nvPr/>
        </p:nvSpPr>
        <p:spPr>
          <a:xfrm rot="13755935">
            <a:off x="2401094" y="2718594"/>
            <a:ext cx="457200" cy="171291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0726" name="Text Box 2">
            <a:extLst>
              <a:ext uri="{FF2B5EF4-FFF2-40B4-BE49-F238E27FC236}">
                <a16:creationId xmlns:a16="http://schemas.microsoft.com/office/drawing/2014/main" id="{9D2BC9F9-A98A-4E5A-82B1-4BF588E69E2C}"/>
              </a:ext>
            </a:extLst>
          </p:cNvPr>
          <p:cNvSpPr txBox="1">
            <a:spLocks noChangeArrowheads="1"/>
          </p:cNvSpPr>
          <p:nvPr/>
        </p:nvSpPr>
        <p:spPr bwMode="auto">
          <a:xfrm>
            <a:off x="676275" y="757238"/>
            <a:ext cx="66992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hangingPunct="1">
              <a:spcBef>
                <a:spcPct val="50000"/>
              </a:spcBef>
              <a:buSzTx/>
              <a:buFontTx/>
              <a:buNone/>
            </a:pPr>
            <a:r>
              <a:rPr lang="en-US" altLang="en-US" sz="2700" b="1">
                <a:solidFill>
                  <a:srgbClr val="000099"/>
                </a:solidFill>
                <a:latin typeface="Helvetica" panose="020B0604020202020204" pitchFamily="34" charset="0"/>
                <a:cs typeface="Arial" panose="020B0604020202020204" pitchFamily="34" charset="0"/>
              </a:rPr>
              <a:t>ExpandNet scaling up trajectory</a:t>
            </a:r>
          </a:p>
        </p:txBody>
      </p:sp>
      <p:sp>
        <p:nvSpPr>
          <p:cNvPr id="30727" name="TextBox 12">
            <a:extLst>
              <a:ext uri="{FF2B5EF4-FFF2-40B4-BE49-F238E27FC236}">
                <a16:creationId xmlns:a16="http://schemas.microsoft.com/office/drawing/2014/main" id="{32E8D8A0-F80F-4805-A5B1-482FD392E83D}"/>
              </a:ext>
            </a:extLst>
          </p:cNvPr>
          <p:cNvSpPr txBox="1">
            <a:spLocks noChangeArrowheads="1"/>
          </p:cNvSpPr>
          <p:nvPr/>
        </p:nvSpPr>
        <p:spPr bwMode="auto">
          <a:xfrm rot="-489615">
            <a:off x="4433888" y="1506538"/>
            <a:ext cx="17097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r>
              <a:rPr lang="en-US" altLang="en-US" sz="1500"/>
              <a:t>HoPE Phase III (2017 and beyond)</a:t>
            </a:r>
          </a:p>
        </p:txBody>
      </p:sp>
      <p:sp>
        <p:nvSpPr>
          <p:cNvPr id="10" name="Right Brace 9">
            <a:extLst>
              <a:ext uri="{FF2B5EF4-FFF2-40B4-BE49-F238E27FC236}">
                <a16:creationId xmlns:a16="http://schemas.microsoft.com/office/drawing/2014/main" id="{4B81A8ED-E95B-4297-B003-2AAFB7075AE5}"/>
              </a:ext>
            </a:extLst>
          </p:cNvPr>
          <p:cNvSpPr/>
          <p:nvPr/>
        </p:nvSpPr>
        <p:spPr>
          <a:xfrm rot="15582293">
            <a:off x="5194301" y="1566862"/>
            <a:ext cx="482600" cy="12541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pic>
        <p:nvPicPr>
          <p:cNvPr id="3" name="TextBox 2">
            <a:extLst>
              <a:ext uri="{FF2B5EF4-FFF2-40B4-BE49-F238E27FC236}">
                <a16:creationId xmlns:a16="http://schemas.microsoft.com/office/drawing/2014/main" id="{2C3477A0-99E1-43D4-962F-C2258769CA3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410200"/>
            <a:ext cx="4800600" cy="1054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a:extLst>
              <a:ext uri="{FF2B5EF4-FFF2-40B4-BE49-F238E27FC236}">
                <a16:creationId xmlns:a16="http://schemas.microsoft.com/office/drawing/2014/main" id="{16ACA382-1DDC-4259-8F9E-368864337E33}"/>
              </a:ext>
            </a:extLst>
          </p:cNvPr>
          <p:cNvSpPr>
            <a:spLocks noGrp="1"/>
          </p:cNvSpPr>
          <p:nvPr>
            <p:ph type="sldNum" sz="quarter" idx="10"/>
          </p:nvPr>
        </p:nvSpPr>
        <p:spPr>
          <a:xfrm>
            <a:off x="8737600" y="6245225"/>
            <a:ext cx="28448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rIns="91440" anchor="t"/>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4365D63B-DB79-4EB0-9DDC-03E3682A65A4}" type="slidenum">
              <a:rPr lang="en-US" altLang="en-US" sz="1400" b="1" smtClean="0">
                <a:latin typeface="Georgia" panose="02040502050405020303" pitchFamily="18" charset="0"/>
              </a:rPr>
              <a:pPr hangingPunct="1">
                <a:spcBef>
                  <a:spcPct val="0"/>
                </a:spcBef>
                <a:buSzTx/>
                <a:buFontTx/>
                <a:buNone/>
              </a:pPr>
              <a:t>14</a:t>
            </a:fld>
            <a:endParaRPr lang="en-US" altLang="en-US" sz="1400" b="1">
              <a:latin typeface="Georgia" panose="02040502050405020303" pitchFamily="18" charset="0"/>
            </a:endParaRPr>
          </a:p>
        </p:txBody>
      </p:sp>
      <p:sp>
        <p:nvSpPr>
          <p:cNvPr id="32770" name="Text Box 2">
            <a:extLst>
              <a:ext uri="{FF2B5EF4-FFF2-40B4-BE49-F238E27FC236}">
                <a16:creationId xmlns:a16="http://schemas.microsoft.com/office/drawing/2014/main" id="{2AF7DCFD-42B4-4FAE-99CD-5000699A48EC}"/>
              </a:ext>
            </a:extLst>
          </p:cNvPr>
          <p:cNvSpPr txBox="1">
            <a:spLocks noChangeArrowheads="1"/>
          </p:cNvSpPr>
          <p:nvPr/>
        </p:nvSpPr>
        <p:spPr bwMode="auto">
          <a:xfrm>
            <a:off x="4743450" y="1657350"/>
            <a:ext cx="35163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spcBef>
                <a:spcPct val="50000"/>
              </a:spcBef>
            </a:pPr>
            <a:r>
              <a:rPr lang="en-US" altLang="en-US" sz="2100" b="1">
                <a:solidFill>
                  <a:srgbClr val="000099"/>
                </a:solidFill>
                <a:latin typeface="Helvetica" panose="020B0604020202020204" pitchFamily="34" charset="0"/>
                <a:ea typeface="MS PGothic" panose="020B0600070205080204" pitchFamily="34" charset="-128"/>
                <a:cs typeface="Arial" panose="020B0604020202020204" pitchFamily="34" charset="0"/>
              </a:rPr>
              <a:t>Nine step scaling up strategy development workshops held early in HoPE’s Phase II in Kenya and Uganda, with support from ExpandNet</a:t>
            </a:r>
          </a:p>
        </p:txBody>
      </p:sp>
      <p:pic>
        <p:nvPicPr>
          <p:cNvPr id="143363" name="Picture 7">
            <a:extLst>
              <a:ext uri="{FF2B5EF4-FFF2-40B4-BE49-F238E27FC236}">
                <a16:creationId xmlns:a16="http://schemas.microsoft.com/office/drawing/2014/main" id="{5F25CC88-8906-43DF-99C1-C11B0CB10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062038"/>
            <a:ext cx="2768600" cy="3884612"/>
          </a:xfrm>
          <a:prstGeom prst="rect">
            <a:avLst/>
          </a:prstGeom>
          <a:noFill/>
          <a:ln>
            <a:noFill/>
          </a:ln>
          <a:effectLst>
            <a:outerShdw blurRad="63500" dist="71842"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Line 8">
            <a:extLst>
              <a:ext uri="{FF2B5EF4-FFF2-40B4-BE49-F238E27FC236}">
                <a16:creationId xmlns:a16="http://schemas.microsoft.com/office/drawing/2014/main" id="{C9CAA343-1CAD-48D1-A164-B4D83D26B460}"/>
              </a:ext>
            </a:extLst>
          </p:cNvPr>
          <p:cNvSpPr>
            <a:spLocks noChangeShapeType="1"/>
          </p:cNvSpPr>
          <p:nvPr/>
        </p:nvSpPr>
        <p:spPr bwMode="auto">
          <a:xfrm>
            <a:off x="4800600" y="1485900"/>
            <a:ext cx="2743200" cy="0"/>
          </a:xfrm>
          <a:prstGeom prst="line">
            <a:avLst/>
          </a:prstGeom>
          <a:noFill/>
          <a:ln w="57150" cmpd="thinThick">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Line 11">
            <a:extLst>
              <a:ext uri="{FF2B5EF4-FFF2-40B4-BE49-F238E27FC236}">
                <a16:creationId xmlns:a16="http://schemas.microsoft.com/office/drawing/2014/main" id="{DF69E91D-65A3-477E-A3F5-437BBDD15774}"/>
              </a:ext>
            </a:extLst>
          </p:cNvPr>
          <p:cNvSpPr>
            <a:spLocks noChangeShapeType="1"/>
          </p:cNvSpPr>
          <p:nvPr/>
        </p:nvSpPr>
        <p:spPr bwMode="auto">
          <a:xfrm>
            <a:off x="4800600" y="4232275"/>
            <a:ext cx="2743200" cy="0"/>
          </a:xfrm>
          <a:prstGeom prst="line">
            <a:avLst/>
          </a:prstGeom>
          <a:noFill/>
          <a:ln w="57150" cmpd="thinThick">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2774" name="Picture 9" descr="scl2">
            <a:extLst>
              <a:ext uri="{FF2B5EF4-FFF2-40B4-BE49-F238E27FC236}">
                <a16:creationId xmlns:a16="http://schemas.microsoft.com/office/drawing/2014/main" id="{1BEF7895-312D-45EA-9B3B-D1D376260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6081713"/>
            <a:ext cx="155733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5A1DB2-8E87-47B9-86B3-09501D2A667C}"/>
              </a:ext>
            </a:extLst>
          </p:cNvPr>
          <p:cNvSpPr>
            <a:spLocks noGrp="1"/>
          </p:cNvSpPr>
          <p:nvPr>
            <p:ph type="title"/>
          </p:nvPr>
        </p:nvSpPr>
        <p:spPr>
          <a:xfrm>
            <a:off x="895350" y="319088"/>
            <a:ext cx="6657975" cy="1138237"/>
          </a:xfrm>
        </p:spPr>
        <p:txBody>
          <a:bodyPr>
            <a:spAutoFit/>
          </a:bodyPr>
          <a:lstStyle/>
          <a:p>
            <a:pPr algn="l">
              <a:defRPr/>
            </a:pPr>
            <a:r>
              <a:rPr lang="en-US" sz="3600" b="1" dirty="0">
                <a:solidFill>
                  <a:srgbClr val="009900"/>
                </a:solidFill>
                <a:latin typeface="+mn-ea"/>
                <a:cs typeface="Arial" pitchFamily="34" charset="0"/>
              </a:rPr>
              <a:t>Phase II of HoPE-LVB (2015-2017)</a:t>
            </a:r>
            <a:br>
              <a:rPr lang="en-US" sz="3200" b="1" dirty="0">
                <a:solidFill>
                  <a:srgbClr val="009900"/>
                </a:solidFill>
                <a:latin typeface="Arial" pitchFamily="34" charset="0"/>
                <a:cs typeface="Arial" pitchFamily="34" charset="0"/>
              </a:rPr>
            </a:br>
            <a:endParaRPr lang="en-US" sz="3200" b="1" dirty="0">
              <a:solidFill>
                <a:srgbClr val="009900"/>
              </a:solidFill>
              <a:latin typeface="Arial" pitchFamily="34" charset="0"/>
              <a:cs typeface="Arial" pitchFamily="34" charset="0"/>
            </a:endParaRPr>
          </a:p>
        </p:txBody>
      </p:sp>
      <p:sp>
        <p:nvSpPr>
          <p:cNvPr id="34818" name="Line 5">
            <a:extLst>
              <a:ext uri="{FF2B5EF4-FFF2-40B4-BE49-F238E27FC236}">
                <a16:creationId xmlns:a16="http://schemas.microsoft.com/office/drawing/2014/main" id="{6EC5A06B-2AAD-4687-BDD7-2E0A9345A128}"/>
              </a:ext>
            </a:extLst>
          </p:cNvPr>
          <p:cNvSpPr>
            <a:spLocks noChangeShapeType="1"/>
          </p:cNvSpPr>
          <p:nvPr/>
        </p:nvSpPr>
        <p:spPr bwMode="auto">
          <a:xfrm flipV="1">
            <a:off x="1200150" y="1114425"/>
            <a:ext cx="6353175" cy="0"/>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19" name="Line 6">
            <a:extLst>
              <a:ext uri="{FF2B5EF4-FFF2-40B4-BE49-F238E27FC236}">
                <a16:creationId xmlns:a16="http://schemas.microsoft.com/office/drawing/2014/main" id="{CC51B36A-6F5F-4772-8B38-2240FEFCBDA3}"/>
              </a:ext>
            </a:extLst>
          </p:cNvPr>
          <p:cNvSpPr>
            <a:spLocks noChangeShapeType="1"/>
          </p:cNvSpPr>
          <p:nvPr/>
        </p:nvSpPr>
        <p:spPr bwMode="auto">
          <a:xfrm>
            <a:off x="1200150" y="1182688"/>
            <a:ext cx="6353175"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68" name="Rectangle 2">
            <a:extLst>
              <a:ext uri="{FF2B5EF4-FFF2-40B4-BE49-F238E27FC236}">
                <a16:creationId xmlns:a16="http://schemas.microsoft.com/office/drawing/2014/main" id="{26DB0C64-AB5E-43F2-98B8-94958C11281B}"/>
              </a:ext>
            </a:extLst>
          </p:cNvPr>
          <p:cNvSpPr>
            <a:spLocks noChangeArrowheads="1"/>
          </p:cNvSpPr>
          <p:nvPr/>
        </p:nvSpPr>
        <p:spPr bwMode="auto">
          <a:xfrm>
            <a:off x="327025" y="1384300"/>
            <a:ext cx="8099425" cy="5154613"/>
          </a:xfrm>
          <a:prstGeom prst="rect">
            <a:avLst/>
          </a:prstGeom>
          <a:noFill/>
          <a:ln>
            <a:noFill/>
          </a:ln>
        </p:spPr>
        <p:txBody>
          <a:bodyPr>
            <a:spAutoFit/>
          </a:bodyPr>
          <a:lstStyle>
            <a:lvl1pPr>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defRPr/>
            </a:pPr>
            <a:r>
              <a:rPr lang="en-US" altLang="en-US" sz="2200" b="1" u="sng" dirty="0">
                <a:solidFill>
                  <a:srgbClr val="011893"/>
                </a:solidFill>
              </a:rPr>
              <a:t>PROJECT GOAL: </a:t>
            </a:r>
          </a:p>
          <a:p>
            <a:pPr>
              <a:defRPr/>
            </a:pPr>
            <a:r>
              <a:rPr lang="en-US" altLang="en-US" sz="2200" dirty="0">
                <a:solidFill>
                  <a:srgbClr val="011893"/>
                </a:solidFill>
              </a:rPr>
              <a:t>By 2017, </a:t>
            </a:r>
            <a:r>
              <a:rPr lang="en-US" altLang="en-US" sz="2200" u="sng" dirty="0">
                <a:solidFill>
                  <a:srgbClr val="011893"/>
                </a:solidFill>
              </a:rPr>
              <a:t>institutionalize</a:t>
            </a:r>
            <a:r>
              <a:rPr lang="en-US" altLang="en-US" sz="2200" dirty="0">
                <a:solidFill>
                  <a:srgbClr val="011893"/>
                </a:solidFill>
              </a:rPr>
              <a:t> the use of </a:t>
            </a:r>
            <a:r>
              <a:rPr lang="en-US" altLang="en-US" sz="2200" dirty="0" err="1">
                <a:solidFill>
                  <a:srgbClr val="011893"/>
                </a:solidFill>
              </a:rPr>
              <a:t>HoPE's</a:t>
            </a:r>
            <a:r>
              <a:rPr lang="en-US" altLang="en-US" sz="2200" dirty="0">
                <a:solidFill>
                  <a:srgbClr val="011893"/>
                </a:solidFill>
              </a:rPr>
              <a:t> integrated Population-Health Environment (PHE) approach in the Lake Victoria Basin (LVB) as a model for sustainable development</a:t>
            </a:r>
          </a:p>
          <a:p>
            <a:pPr>
              <a:defRPr/>
            </a:pPr>
            <a:endParaRPr lang="en-US" altLang="en-US" sz="2200" dirty="0">
              <a:solidFill>
                <a:srgbClr val="011893"/>
              </a:solidFill>
            </a:endParaRPr>
          </a:p>
          <a:p>
            <a:pPr>
              <a:defRPr/>
            </a:pPr>
            <a:r>
              <a:rPr lang="en-US" altLang="en-US" sz="2200" b="1" u="sng" dirty="0">
                <a:solidFill>
                  <a:srgbClr val="011893"/>
                </a:solidFill>
              </a:rPr>
              <a:t>OBJECTIVES. By 2017 to:  </a:t>
            </a:r>
          </a:p>
          <a:p>
            <a:pPr>
              <a:defRPr/>
            </a:pPr>
            <a:endParaRPr lang="en-US" altLang="en-US" sz="1400" b="1" u="sng" dirty="0">
              <a:solidFill>
                <a:srgbClr val="011893"/>
              </a:solidFill>
            </a:endParaRPr>
          </a:p>
          <a:p>
            <a:pPr>
              <a:defRPr/>
            </a:pPr>
            <a:r>
              <a:rPr lang="en-US" altLang="en-US" sz="2200" dirty="0">
                <a:solidFill>
                  <a:srgbClr val="011893"/>
                </a:solidFill>
              </a:rPr>
              <a:t>#1: </a:t>
            </a:r>
            <a:r>
              <a:rPr lang="en-US" altLang="en-US" sz="2200" u="sng" dirty="0">
                <a:solidFill>
                  <a:srgbClr val="011893"/>
                </a:solidFill>
              </a:rPr>
              <a:t>Define and package </a:t>
            </a:r>
            <a:r>
              <a:rPr lang="en-US" altLang="en-US" sz="2200" dirty="0">
                <a:solidFill>
                  <a:srgbClr val="011893"/>
                </a:solidFill>
              </a:rPr>
              <a:t>the </a:t>
            </a:r>
            <a:r>
              <a:rPr lang="en-US" altLang="en-US" sz="2200" dirty="0" err="1">
                <a:solidFill>
                  <a:srgbClr val="011893"/>
                </a:solidFill>
              </a:rPr>
              <a:t>HoPE</a:t>
            </a:r>
            <a:r>
              <a:rPr lang="en-US" altLang="en-US" sz="2200" dirty="0">
                <a:solidFill>
                  <a:srgbClr val="011893"/>
                </a:solidFill>
              </a:rPr>
              <a:t>-LVB integrated PHE model in order to disseminate the approach and </a:t>
            </a:r>
            <a:r>
              <a:rPr lang="en-US" altLang="en-US" sz="2200" u="sng" dirty="0">
                <a:solidFill>
                  <a:srgbClr val="011893"/>
                </a:solidFill>
              </a:rPr>
              <a:t>facilitate capacity building of other organizations to replicate the model</a:t>
            </a:r>
          </a:p>
          <a:p>
            <a:pPr>
              <a:defRPr/>
            </a:pPr>
            <a:endParaRPr lang="en-US" altLang="en-US" sz="2200" u="sng" dirty="0">
              <a:solidFill>
                <a:srgbClr val="011893"/>
              </a:solidFill>
            </a:endParaRPr>
          </a:p>
          <a:p>
            <a:pPr>
              <a:defRPr/>
            </a:pPr>
            <a:r>
              <a:rPr lang="en-US" sz="2200" dirty="0">
                <a:solidFill>
                  <a:srgbClr val="011893"/>
                </a:solidFill>
              </a:rPr>
              <a:t>#4: Identify and </a:t>
            </a:r>
            <a:r>
              <a:rPr lang="en-US" sz="2200" u="sng" dirty="0">
                <a:solidFill>
                  <a:srgbClr val="011893"/>
                </a:solidFill>
              </a:rPr>
              <a:t>support program and advocacy </a:t>
            </a:r>
            <a:r>
              <a:rPr lang="en-US" sz="2200" dirty="0">
                <a:solidFill>
                  <a:srgbClr val="011893"/>
                </a:solidFill>
              </a:rPr>
              <a:t>mechanisms that </a:t>
            </a:r>
            <a:r>
              <a:rPr lang="en-US" sz="2200" u="sng" dirty="0">
                <a:solidFill>
                  <a:srgbClr val="011893"/>
                </a:solidFill>
              </a:rPr>
              <a:t>promote multi-sectoral planning and management </a:t>
            </a:r>
            <a:r>
              <a:rPr lang="en-US" sz="2200" dirty="0">
                <a:solidFill>
                  <a:srgbClr val="011893"/>
                </a:solidFill>
              </a:rPr>
              <a:t>for an integrated approach to sustainable development</a:t>
            </a:r>
          </a:p>
          <a:p>
            <a:pPr>
              <a:defRPr/>
            </a:pPr>
            <a:endParaRPr lang="en-US" altLang="en-US" sz="2100" dirty="0">
              <a:solidFill>
                <a:srgbClr val="011893"/>
              </a:solidFill>
              <a:latin typeface="+mn-lt"/>
            </a:endParaRPr>
          </a:p>
        </p:txBody>
      </p:sp>
      <p:sp>
        <p:nvSpPr>
          <p:cNvPr id="34821" name="Slide Number Placeholder 1">
            <a:extLst>
              <a:ext uri="{FF2B5EF4-FFF2-40B4-BE49-F238E27FC236}">
                <a16:creationId xmlns:a16="http://schemas.microsoft.com/office/drawing/2014/main" id="{2075B69A-A5CE-4426-A0FA-1463525ED061}"/>
              </a:ext>
            </a:extLst>
          </p:cNvPr>
          <p:cNvSpPr>
            <a:spLocks noGrp="1"/>
          </p:cNvSpPr>
          <p:nvPr>
            <p:ph type="sldNum" sz="quarter" idx="10"/>
          </p:nvPr>
        </p:nvSpPr>
        <p:spPr>
          <a:xfrm>
            <a:off x="8737600" y="6245225"/>
            <a:ext cx="28448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rIns="91440" anchor="t"/>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7AD42378-4C23-45C0-B972-63EA5253B3B6}" type="slidenum">
              <a:rPr lang="en-US" altLang="en-US" sz="1400" b="1" smtClean="0">
                <a:latin typeface="Georgia" panose="02040502050405020303" pitchFamily="18" charset="0"/>
              </a:rPr>
              <a:pPr hangingPunct="1">
                <a:spcBef>
                  <a:spcPct val="0"/>
                </a:spcBef>
                <a:buSzTx/>
                <a:buFontTx/>
                <a:buNone/>
              </a:pPr>
              <a:t>15</a:t>
            </a:fld>
            <a:endParaRPr lang="en-US" altLang="en-US" sz="1400" b="1">
              <a:latin typeface="Georgia" panose="02040502050405020303" pitchFamily="18"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a:extLst>
              <a:ext uri="{FF2B5EF4-FFF2-40B4-BE49-F238E27FC236}">
                <a16:creationId xmlns:a16="http://schemas.microsoft.com/office/drawing/2014/main" id="{5508F2EE-D3F3-41CF-94A2-54094C328816}"/>
              </a:ext>
            </a:extLst>
          </p:cNvPr>
          <p:cNvSpPr txBox="1">
            <a:spLocks noGrp="1" noChangeArrowheads="1"/>
          </p:cNvSpPr>
          <p:nvPr>
            <p:ph idx="1"/>
          </p:nvPr>
        </p:nvSpPr>
        <p:spPr>
          <a:xfrm>
            <a:off x="866775" y="1814513"/>
            <a:ext cx="7570788" cy="3989387"/>
          </a:xfrm>
        </p:spPr>
        <p:txBody>
          <a:bodyPr/>
          <a:lstStyle/>
          <a:p>
            <a:pPr eaLnBrk="1" hangingPunct="1"/>
            <a:r>
              <a:rPr lang="en-US" altLang="en-US" sz="2000" b="1">
                <a:solidFill>
                  <a:srgbClr val="000099"/>
                </a:solidFill>
              </a:rPr>
              <a:t>NPC support PHE coordination with cross-sectoral representation of line ministries and CSOs under National PHE Network </a:t>
            </a:r>
          </a:p>
          <a:p>
            <a:pPr eaLnBrk="1" hangingPunct="1"/>
            <a:r>
              <a:rPr lang="en-AU" altLang="en-US" sz="2000" b="1">
                <a:solidFill>
                  <a:srgbClr val="000099"/>
                </a:solidFill>
              </a:rPr>
              <a:t>PHE integrated into NPC Strategic Plan 2020-2026</a:t>
            </a:r>
          </a:p>
          <a:p>
            <a:pPr eaLnBrk="1" hangingPunct="1"/>
            <a:r>
              <a:rPr lang="en-US" altLang="en-US" sz="2000" b="1">
                <a:solidFill>
                  <a:srgbClr val="000099"/>
                </a:solidFill>
              </a:rPr>
              <a:t>NDP-III 2026 funded under Environment and Behaviour changes programmes</a:t>
            </a:r>
          </a:p>
          <a:p>
            <a:pPr eaLnBrk="1" hangingPunct="1"/>
            <a:r>
              <a:rPr lang="en-US" altLang="en-US" sz="2000" b="1">
                <a:solidFill>
                  <a:srgbClr val="000099"/>
                </a:solidFill>
              </a:rPr>
              <a:t>National PHE strategy in place with funding from government, CSOs &amp; LVBC</a:t>
            </a:r>
          </a:p>
          <a:p>
            <a:pPr eaLnBrk="1" hangingPunct="1"/>
            <a:r>
              <a:rPr lang="en-US" altLang="en-US" sz="2000" b="1">
                <a:solidFill>
                  <a:srgbClr val="000099"/>
                </a:solidFill>
              </a:rPr>
              <a:t>Currently 10 PHE projects are active in 10 Districts</a:t>
            </a:r>
          </a:p>
          <a:p>
            <a:pPr eaLnBrk="1" hangingPunct="1"/>
            <a:r>
              <a:rPr lang="en-US" altLang="en-US" sz="2000" b="1">
                <a:solidFill>
                  <a:srgbClr val="000099"/>
                </a:solidFill>
              </a:rPr>
              <a:t>New funding streams and partners for PHE work in new areas in Uganda e.g. ECO, CTPH</a:t>
            </a:r>
          </a:p>
          <a:p>
            <a:pPr eaLnBrk="1" hangingPunct="1"/>
            <a:r>
              <a:rPr lang="en-US" altLang="en-US" sz="2000" b="1">
                <a:solidFill>
                  <a:srgbClr val="000099"/>
                </a:solidFill>
              </a:rPr>
              <a:t>PHE courses into university curriculum of two universities</a:t>
            </a:r>
          </a:p>
        </p:txBody>
      </p:sp>
      <p:sp>
        <p:nvSpPr>
          <p:cNvPr id="35842" name="Title 3">
            <a:extLst>
              <a:ext uri="{FF2B5EF4-FFF2-40B4-BE49-F238E27FC236}">
                <a16:creationId xmlns:a16="http://schemas.microsoft.com/office/drawing/2014/main" id="{51FF6384-F3B9-4E84-A323-F9D21568E6EA}"/>
              </a:ext>
            </a:extLst>
          </p:cNvPr>
          <p:cNvSpPr txBox="1">
            <a:spLocks noGrp="1" noChangeArrowheads="1"/>
          </p:cNvSpPr>
          <p:nvPr>
            <p:ph type="title"/>
          </p:nvPr>
        </p:nvSpPr>
        <p:spPr>
          <a:xfrm>
            <a:off x="796925" y="574675"/>
            <a:ext cx="7361238" cy="954088"/>
          </a:xfrm>
        </p:spPr>
        <p:txBody>
          <a:bodyPr>
            <a:spAutoFit/>
          </a:bodyPr>
          <a:lstStyle/>
          <a:p>
            <a:pPr eaLnBrk="1" hangingPunct="1"/>
            <a:r>
              <a:rPr lang="en-US" altLang="en-US" sz="2800" b="1">
                <a:solidFill>
                  <a:srgbClr val="C00000"/>
                </a:solidFill>
              </a:rPr>
              <a:t>Examples of key outcomes from HoPE’s scaling up strategy development efforts in Uganda</a:t>
            </a:r>
            <a:endParaRPr lang="en-US" altLang="en-US" sz="2800" b="1">
              <a:solidFill>
                <a:srgbClr val="00B0F0"/>
              </a:solidFill>
            </a:endParaRPr>
          </a:p>
        </p:txBody>
      </p:sp>
      <p:sp>
        <p:nvSpPr>
          <p:cNvPr id="35843" name="Line 5">
            <a:extLst>
              <a:ext uri="{FF2B5EF4-FFF2-40B4-BE49-F238E27FC236}">
                <a16:creationId xmlns:a16="http://schemas.microsoft.com/office/drawing/2014/main" id="{4CCE27EC-1FB2-44BF-B2C7-07BBF9B1F1DC}"/>
              </a:ext>
            </a:extLst>
          </p:cNvPr>
          <p:cNvSpPr>
            <a:spLocks noChangeShapeType="1"/>
          </p:cNvSpPr>
          <p:nvPr/>
        </p:nvSpPr>
        <p:spPr bwMode="auto">
          <a:xfrm flipV="1">
            <a:off x="925513" y="1585913"/>
            <a:ext cx="6789737" cy="3175"/>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4" name="Line 6">
            <a:extLst>
              <a:ext uri="{FF2B5EF4-FFF2-40B4-BE49-F238E27FC236}">
                <a16:creationId xmlns:a16="http://schemas.microsoft.com/office/drawing/2014/main" id="{B00C71D3-99B0-4FF0-804F-875870F1DC73}"/>
              </a:ext>
            </a:extLst>
          </p:cNvPr>
          <p:cNvSpPr>
            <a:spLocks noChangeShapeType="1"/>
          </p:cNvSpPr>
          <p:nvPr/>
        </p:nvSpPr>
        <p:spPr bwMode="auto">
          <a:xfrm>
            <a:off x="925513" y="1601788"/>
            <a:ext cx="6789737" cy="9525"/>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Slide Number Placeholder 3">
            <a:extLst>
              <a:ext uri="{FF2B5EF4-FFF2-40B4-BE49-F238E27FC236}">
                <a16:creationId xmlns:a16="http://schemas.microsoft.com/office/drawing/2014/main" id="{9E31AC91-FBC3-4B43-B5ED-5D8B72EACDF3}"/>
              </a:ext>
            </a:extLst>
          </p:cNvPr>
          <p:cNvSpPr>
            <a:spLocks noGrp="1"/>
          </p:cNvSpPr>
          <p:nvPr>
            <p:ph type="sldNum" sz="quarter" idx="10"/>
          </p:nvPr>
        </p:nvSpPr>
        <p:spPr>
          <a:xfrm>
            <a:off x="8737600" y="6245225"/>
            <a:ext cx="28448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rIns="91440" anchor="t"/>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06C08DD3-08B1-4A9F-9A64-42174D454205}" type="slidenum">
              <a:rPr lang="en-US" altLang="en-US" sz="1400" b="1" smtClean="0">
                <a:latin typeface="Georgia" panose="02040502050405020303" pitchFamily="18" charset="0"/>
              </a:rPr>
              <a:pPr hangingPunct="1">
                <a:spcBef>
                  <a:spcPct val="0"/>
                </a:spcBef>
                <a:buSzTx/>
                <a:buFontTx/>
                <a:buNone/>
              </a:pPr>
              <a:t>16</a:t>
            </a:fld>
            <a:endParaRPr lang="en-US" altLang="en-US" sz="900" b="1">
              <a:solidFill>
                <a:srgbClr val="898989"/>
              </a:solidFill>
              <a:latin typeface="Georgia" panose="02040502050405020303" pitchFamily="18"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a:extLst>
              <a:ext uri="{FF2B5EF4-FFF2-40B4-BE49-F238E27FC236}">
                <a16:creationId xmlns:a16="http://schemas.microsoft.com/office/drawing/2014/main" id="{55638314-504D-42AB-9A0F-D5FFEEFCA07A}"/>
              </a:ext>
            </a:extLst>
          </p:cNvPr>
          <p:cNvSpPr txBox="1">
            <a:spLocks noGrp="1" noChangeArrowheads="1"/>
          </p:cNvSpPr>
          <p:nvPr>
            <p:ph idx="1"/>
          </p:nvPr>
        </p:nvSpPr>
        <p:spPr>
          <a:xfrm>
            <a:off x="820738" y="1628775"/>
            <a:ext cx="5384800" cy="4092575"/>
          </a:xfrm>
        </p:spPr>
        <p:txBody>
          <a:bodyPr/>
          <a:lstStyle/>
          <a:p>
            <a:pPr>
              <a:defRPr/>
            </a:pPr>
            <a:r>
              <a:rPr lang="en-US" altLang="en-UG" sz="2000" b="1" dirty="0">
                <a:solidFill>
                  <a:srgbClr val="000099"/>
                </a:solidFill>
                <a:ea typeface="ＭＳ Ｐゴシック" panose="020B0600070205080204" pitchFamily="34" charset="-128"/>
              </a:rPr>
              <a:t>EAC PHE Strategic Plan (2015-2020)</a:t>
            </a:r>
          </a:p>
          <a:p>
            <a:pPr>
              <a:defRPr/>
            </a:pPr>
            <a:r>
              <a:rPr lang="en-US" altLang="en-UG" sz="2000" b="1" dirty="0">
                <a:solidFill>
                  <a:srgbClr val="000099"/>
                </a:solidFill>
                <a:ea typeface="ＭＳ Ｐゴシック" panose="020B0600070205080204" pitchFamily="34" charset="-128"/>
              </a:rPr>
              <a:t>LVBC PHE Operational Plan (2015-2020)</a:t>
            </a:r>
          </a:p>
          <a:p>
            <a:pPr>
              <a:defRPr/>
            </a:pPr>
            <a:r>
              <a:rPr lang="en-US" altLang="en-UG" sz="2000" b="1" dirty="0">
                <a:solidFill>
                  <a:srgbClr val="000099"/>
                </a:solidFill>
                <a:ea typeface="ＭＳ Ｐゴシック" panose="020B0600070205080204" pitchFamily="34" charset="-128"/>
              </a:rPr>
              <a:t>LVBC PHE M&amp;E Framework (2015-2020)</a:t>
            </a:r>
          </a:p>
          <a:p>
            <a:pPr>
              <a:defRPr/>
            </a:pPr>
            <a:r>
              <a:rPr lang="en-GB" sz="2000" b="1" dirty="0">
                <a:solidFill>
                  <a:srgbClr val="000099"/>
                </a:solidFill>
              </a:rPr>
              <a:t>EAC/LVBC PHE Minimum Package of Services (2015)</a:t>
            </a:r>
          </a:p>
          <a:p>
            <a:pPr>
              <a:defRPr/>
            </a:pPr>
            <a:r>
              <a:rPr lang="en-US" altLang="en-UG" sz="2000" b="1" dirty="0">
                <a:solidFill>
                  <a:srgbClr val="000099"/>
                </a:solidFill>
                <a:ea typeface="ＭＳ Ｐゴシック" panose="020B0600070205080204" pitchFamily="34" charset="-128"/>
              </a:rPr>
              <a:t>PHE training guidelines</a:t>
            </a:r>
          </a:p>
          <a:p>
            <a:pPr>
              <a:defRPr/>
            </a:pPr>
            <a:r>
              <a:rPr lang="en-US" altLang="en-UG" sz="2000" b="1" dirty="0">
                <a:solidFill>
                  <a:srgbClr val="000099"/>
                </a:solidFill>
                <a:ea typeface="ＭＳ Ｐゴシック" panose="020B0600070205080204" pitchFamily="34" charset="-128"/>
              </a:rPr>
              <a:t>Regional PHE Prototype Curriculum</a:t>
            </a:r>
          </a:p>
          <a:p>
            <a:pPr>
              <a:defRPr/>
            </a:pPr>
            <a:r>
              <a:rPr lang="en-US" altLang="en-UG" sz="2000" b="1" dirty="0">
                <a:solidFill>
                  <a:srgbClr val="000099"/>
                </a:solidFill>
                <a:ea typeface="ＭＳ Ｐゴシック" panose="020B0600070205080204" pitchFamily="34" charset="-128"/>
              </a:rPr>
              <a:t>Regional PHE Conference held as a platform for experience sharing</a:t>
            </a:r>
          </a:p>
          <a:p>
            <a:pPr>
              <a:defRPr/>
            </a:pPr>
            <a:r>
              <a:rPr lang="en-US" altLang="en-UG" sz="2000" b="1" dirty="0">
                <a:solidFill>
                  <a:srgbClr val="000099"/>
                </a:solidFill>
                <a:ea typeface="ＭＳ Ｐゴシック" panose="020B0600070205080204" pitchFamily="34" charset="-128"/>
              </a:rPr>
              <a:t>KM products developed to promote advocacy and adoption of the PHE approach</a:t>
            </a:r>
          </a:p>
          <a:p>
            <a:pPr marL="0" indent="0">
              <a:buFont typeface="Arial" panose="020B0604020202020204" pitchFamily="34" charset="0"/>
              <a:buNone/>
              <a:defRPr/>
            </a:pPr>
            <a:endParaRPr lang="en-US" altLang="en-UG" sz="1600" dirty="0">
              <a:ea typeface="ＭＳ Ｐゴシック" panose="020B0600070205080204" pitchFamily="34" charset="-128"/>
            </a:endParaRPr>
          </a:p>
        </p:txBody>
      </p:sp>
      <p:sp>
        <p:nvSpPr>
          <p:cNvPr id="37890" name="Title 3">
            <a:extLst>
              <a:ext uri="{FF2B5EF4-FFF2-40B4-BE49-F238E27FC236}">
                <a16:creationId xmlns:a16="http://schemas.microsoft.com/office/drawing/2014/main" id="{8A5F2FFA-8DDA-4170-AE91-CAECC0564215}"/>
              </a:ext>
            </a:extLst>
          </p:cNvPr>
          <p:cNvSpPr txBox="1">
            <a:spLocks noGrp="1" noChangeArrowheads="1"/>
          </p:cNvSpPr>
          <p:nvPr>
            <p:ph type="title"/>
          </p:nvPr>
        </p:nvSpPr>
        <p:spPr>
          <a:xfrm>
            <a:off x="820738" y="300038"/>
            <a:ext cx="7361237" cy="954087"/>
          </a:xfrm>
        </p:spPr>
        <p:txBody>
          <a:bodyPr>
            <a:spAutoFit/>
          </a:bodyPr>
          <a:lstStyle/>
          <a:p>
            <a:pPr eaLnBrk="1" hangingPunct="1"/>
            <a:r>
              <a:rPr lang="en-GB" altLang="en-US" sz="2800" b="1">
                <a:solidFill>
                  <a:srgbClr val="008F00"/>
                </a:solidFill>
              </a:rPr>
              <a:t>PHE Institutionalization Reflected in East African Community (EAC) Policies and Plans </a:t>
            </a:r>
            <a:endParaRPr lang="en-US" altLang="en-US" sz="2800" b="1">
              <a:solidFill>
                <a:srgbClr val="008F00"/>
              </a:solidFill>
            </a:endParaRPr>
          </a:p>
        </p:txBody>
      </p:sp>
      <p:sp>
        <p:nvSpPr>
          <p:cNvPr id="37891" name="Line 5">
            <a:extLst>
              <a:ext uri="{FF2B5EF4-FFF2-40B4-BE49-F238E27FC236}">
                <a16:creationId xmlns:a16="http://schemas.microsoft.com/office/drawing/2014/main" id="{4E37810A-6EC9-4283-80A9-9384DD7E4C2F}"/>
              </a:ext>
            </a:extLst>
          </p:cNvPr>
          <p:cNvSpPr>
            <a:spLocks noChangeShapeType="1"/>
          </p:cNvSpPr>
          <p:nvPr/>
        </p:nvSpPr>
        <p:spPr bwMode="auto">
          <a:xfrm flipV="1">
            <a:off x="925513" y="1412875"/>
            <a:ext cx="6789737" cy="3175"/>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2" name="Line 6">
            <a:extLst>
              <a:ext uri="{FF2B5EF4-FFF2-40B4-BE49-F238E27FC236}">
                <a16:creationId xmlns:a16="http://schemas.microsoft.com/office/drawing/2014/main" id="{6A8470AC-3BAD-4ECF-AA2E-FDE33647D83D}"/>
              </a:ext>
            </a:extLst>
          </p:cNvPr>
          <p:cNvSpPr>
            <a:spLocks noChangeShapeType="1"/>
          </p:cNvSpPr>
          <p:nvPr/>
        </p:nvSpPr>
        <p:spPr bwMode="auto">
          <a:xfrm>
            <a:off x="925513" y="1450975"/>
            <a:ext cx="6789737" cy="9525"/>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3" name="Slide Number Placeholder 3">
            <a:extLst>
              <a:ext uri="{FF2B5EF4-FFF2-40B4-BE49-F238E27FC236}">
                <a16:creationId xmlns:a16="http://schemas.microsoft.com/office/drawing/2014/main" id="{D7269139-C479-40AA-8C4A-4555DA450978}"/>
              </a:ext>
            </a:extLst>
          </p:cNvPr>
          <p:cNvSpPr>
            <a:spLocks noGrp="1"/>
          </p:cNvSpPr>
          <p:nvPr>
            <p:ph type="sldNum" sz="quarter" idx="10"/>
          </p:nvPr>
        </p:nvSpPr>
        <p:spPr>
          <a:xfrm>
            <a:off x="8737600" y="6245225"/>
            <a:ext cx="28448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rIns="91440" anchor="t"/>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FF90BC0F-7EF5-495E-AFF6-0CB262B2C9DD}" type="slidenum">
              <a:rPr lang="en-US" altLang="en-US" sz="1400" b="1" smtClean="0">
                <a:latin typeface="Georgia" panose="02040502050405020303" pitchFamily="18" charset="0"/>
              </a:rPr>
              <a:pPr hangingPunct="1">
                <a:spcBef>
                  <a:spcPct val="0"/>
                </a:spcBef>
                <a:buSzTx/>
                <a:buFontTx/>
                <a:buNone/>
              </a:pPr>
              <a:t>17</a:t>
            </a:fld>
            <a:endParaRPr lang="en-US" altLang="en-US" sz="900" b="1">
              <a:solidFill>
                <a:srgbClr val="898989"/>
              </a:solidFill>
              <a:latin typeface="Georgia" panose="02040502050405020303" pitchFamily="18" charset="0"/>
            </a:endParaRPr>
          </a:p>
        </p:txBody>
      </p:sp>
      <p:pic>
        <p:nvPicPr>
          <p:cNvPr id="37894" name="Picture 2">
            <a:extLst>
              <a:ext uri="{FF2B5EF4-FFF2-40B4-BE49-F238E27FC236}">
                <a16:creationId xmlns:a16="http://schemas.microsoft.com/office/drawing/2014/main" id="{09CCD0B2-0B3F-4AAB-815B-076073590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2003425"/>
            <a:ext cx="22002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extBox 6">
            <a:extLst>
              <a:ext uri="{FF2B5EF4-FFF2-40B4-BE49-F238E27FC236}">
                <a16:creationId xmlns:a16="http://schemas.microsoft.com/office/drawing/2014/main" id="{2A1D1235-8D50-4181-9D89-999CEAD731F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5918200"/>
            <a:ext cx="7759700" cy="77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053A4C8-45FF-4B51-8BA8-FE30D6DB1F90}"/>
              </a:ext>
            </a:extLst>
          </p:cNvPr>
          <p:cNvSpPr txBox="1">
            <a:spLocks noGrp="1" noChangeArrowheads="1"/>
          </p:cNvSpPr>
          <p:nvPr>
            <p:ph type="title"/>
          </p:nvPr>
        </p:nvSpPr>
        <p:spPr>
          <a:xfrm>
            <a:off x="2827338" y="347663"/>
            <a:ext cx="3003550" cy="895350"/>
          </a:xfrm>
        </p:spPr>
        <p:txBody>
          <a:bodyPr/>
          <a:lstStyle/>
          <a:p>
            <a:r>
              <a:rPr lang="en-AU" altLang="en-US" b="1">
                <a:solidFill>
                  <a:srgbClr val="C00000"/>
                </a:solidFill>
              </a:rPr>
              <a:t>Conclusions</a:t>
            </a:r>
            <a:endParaRPr lang="en-US" altLang="en-US" b="1">
              <a:solidFill>
                <a:srgbClr val="C00000"/>
              </a:solidFill>
            </a:endParaRPr>
          </a:p>
        </p:txBody>
      </p:sp>
      <p:sp>
        <p:nvSpPr>
          <p:cNvPr id="133" name="Content Placeholder 2">
            <a:extLst>
              <a:ext uri="{FF2B5EF4-FFF2-40B4-BE49-F238E27FC236}">
                <a16:creationId xmlns:a16="http://schemas.microsoft.com/office/drawing/2014/main" id="{BC7FBBAD-A257-4714-88A0-FC39F49C7A5A}"/>
              </a:ext>
            </a:extLst>
          </p:cNvPr>
          <p:cNvSpPr txBox="1">
            <a:spLocks noGrp="1"/>
          </p:cNvSpPr>
          <p:nvPr>
            <p:ph type="body" idx="1"/>
          </p:nvPr>
        </p:nvSpPr>
        <p:spPr>
          <a:xfrm>
            <a:off x="457200" y="1436688"/>
            <a:ext cx="8229600" cy="5056187"/>
          </a:xfrm>
        </p:spPr>
        <p:txBody>
          <a:bodyPr/>
          <a:lstStyle/>
          <a:p>
            <a:pPr marL="457200" indent="-457200" defTabSz="859536">
              <a:spcBef>
                <a:spcPts val="400"/>
              </a:spcBef>
              <a:buFont typeface="+mj-lt"/>
              <a:buAutoNum type="arabicPeriod"/>
              <a:defRPr sz="1879"/>
            </a:pPr>
            <a:r>
              <a:rPr lang="en-US" sz="2400" b="1" dirty="0" err="1">
                <a:solidFill>
                  <a:srgbClr val="011893"/>
                </a:solidFill>
              </a:rPr>
              <a:t>HoPE</a:t>
            </a:r>
            <a:r>
              <a:rPr lang="en-US" sz="2400" b="1" dirty="0">
                <a:solidFill>
                  <a:srgbClr val="011893"/>
                </a:solidFill>
              </a:rPr>
              <a:t> has provided an illustrative example for diverse projects/fields to planning and implementing scale up </a:t>
            </a:r>
          </a:p>
          <a:p>
            <a:pPr marL="457200" indent="-457200" defTabSz="859536">
              <a:spcBef>
                <a:spcPts val="400"/>
              </a:spcBef>
              <a:buFont typeface="+mj-lt"/>
              <a:buAutoNum type="arabicPeriod"/>
              <a:defRPr sz="1879"/>
            </a:pPr>
            <a:r>
              <a:rPr lang="en-GB" sz="2400" b="1" dirty="0">
                <a:solidFill>
                  <a:srgbClr val="011893"/>
                </a:solidFill>
              </a:rPr>
              <a:t>Scale up requires taking time for reflection and planning process from pilot project to larger scale impact</a:t>
            </a:r>
          </a:p>
          <a:p>
            <a:pPr marL="457200" indent="-457200" defTabSz="859536">
              <a:spcBef>
                <a:spcPts val="400"/>
              </a:spcBef>
              <a:buFont typeface="+mj-lt"/>
              <a:buAutoNum type="arabicPeriod"/>
              <a:defRPr sz="1879"/>
            </a:pPr>
            <a:r>
              <a:rPr lang="en-GB" sz="2400" b="1" dirty="0">
                <a:solidFill>
                  <a:srgbClr val="011893"/>
                </a:solidFill>
              </a:rPr>
              <a:t>Single-sector vs. multi-sectoral PHE interventions. </a:t>
            </a:r>
            <a:endParaRPr lang="en-UG" sz="2400" b="1" dirty="0">
              <a:solidFill>
                <a:srgbClr val="011893"/>
              </a:solidFill>
            </a:endParaRPr>
          </a:p>
          <a:p>
            <a:pPr marL="483488" indent="-483488" defTabSz="859536">
              <a:spcBef>
                <a:spcPts val="400"/>
              </a:spcBef>
              <a:buFont typeface="Arial" panose="020B0604020202020204" pitchFamily="34" charset="0"/>
              <a:buAutoNum type="arabicPeriod"/>
              <a:defRPr sz="1879"/>
            </a:pPr>
            <a:r>
              <a:rPr lang="en-AU" sz="2400" b="1" dirty="0">
                <a:solidFill>
                  <a:srgbClr val="011893"/>
                </a:solidFill>
              </a:rPr>
              <a:t>P</a:t>
            </a:r>
            <a:r>
              <a:rPr sz="2400" b="1" dirty="0" err="1">
                <a:solidFill>
                  <a:srgbClr val="011893"/>
                </a:solidFill>
              </a:rPr>
              <a:t>olic</a:t>
            </a:r>
            <a:r>
              <a:rPr lang="en-AU" sz="2400" b="1" dirty="0">
                <a:solidFill>
                  <a:srgbClr val="011893"/>
                </a:solidFill>
              </a:rPr>
              <a:t>y</a:t>
            </a:r>
            <a:r>
              <a:rPr sz="2400" b="1" dirty="0">
                <a:solidFill>
                  <a:srgbClr val="011893"/>
                </a:solidFill>
              </a:rPr>
              <a:t> and institutional frameworks support</a:t>
            </a:r>
            <a:r>
              <a:rPr lang="en-AU" sz="2400" b="1" dirty="0">
                <a:solidFill>
                  <a:srgbClr val="011893"/>
                </a:solidFill>
              </a:rPr>
              <a:t> scale-up </a:t>
            </a:r>
          </a:p>
          <a:p>
            <a:pPr marL="483488" indent="-483488" defTabSz="859536">
              <a:spcBef>
                <a:spcPts val="400"/>
              </a:spcBef>
              <a:buFont typeface="Arial" panose="020B0604020202020204" pitchFamily="34" charset="0"/>
              <a:buAutoNum type="arabicPeriod"/>
              <a:defRPr sz="1879"/>
            </a:pPr>
            <a:r>
              <a:rPr lang="en-AU" sz="2400" b="1" dirty="0">
                <a:solidFill>
                  <a:srgbClr val="011893"/>
                </a:solidFill>
              </a:rPr>
              <a:t>Decision makers, organisations and funding partners need to be convinced by e</a:t>
            </a:r>
            <a:r>
              <a:rPr sz="2400" b="1" dirty="0" err="1">
                <a:solidFill>
                  <a:srgbClr val="011893"/>
                </a:solidFill>
              </a:rPr>
              <a:t>vidence</a:t>
            </a:r>
            <a:r>
              <a:rPr lang="en-AU" sz="2400" b="1" dirty="0">
                <a:solidFill>
                  <a:srgbClr val="011893"/>
                </a:solidFill>
              </a:rPr>
              <a:t>, good documentation and first hand experience</a:t>
            </a:r>
            <a:r>
              <a:rPr sz="2400" b="1" dirty="0">
                <a:solidFill>
                  <a:srgbClr val="011893"/>
                </a:solidFill>
              </a:rPr>
              <a:t>.</a:t>
            </a:r>
          </a:p>
          <a:p>
            <a:pPr marL="483488" indent="-483488" defTabSz="859536">
              <a:spcBef>
                <a:spcPts val="400"/>
              </a:spcBef>
              <a:buFont typeface="Arial" panose="020B0604020202020204" pitchFamily="34" charset="0"/>
              <a:buAutoNum type="arabicPeriod"/>
              <a:defRPr sz="1879"/>
            </a:pPr>
            <a:r>
              <a:rPr lang="en-AU" sz="2400" b="1" dirty="0">
                <a:solidFill>
                  <a:srgbClr val="011893"/>
                </a:solidFill>
              </a:rPr>
              <a:t>F</a:t>
            </a:r>
            <a:r>
              <a:rPr lang="en-UG" sz="2400" b="1" dirty="0">
                <a:solidFill>
                  <a:srgbClr val="011893"/>
                </a:solidFill>
              </a:rPr>
              <a:t>unding streams tend to be highly verticalized, even within district and sub-county budgets</a:t>
            </a:r>
            <a:r>
              <a:rPr lang="en-US" sz="2400" b="1" dirty="0">
                <a:solidFill>
                  <a:srgbClr val="011893"/>
                </a:solidFill>
              </a:rPr>
              <a:t>, making scale up of integrated approaches harder</a:t>
            </a:r>
            <a:endParaRPr sz="2400" b="1" dirty="0">
              <a:solidFill>
                <a:srgbClr val="011893"/>
              </a:solidFill>
            </a:endParaRPr>
          </a:p>
        </p:txBody>
      </p:sp>
      <p:sp>
        <p:nvSpPr>
          <p:cNvPr id="39939" name="Line 5">
            <a:extLst>
              <a:ext uri="{FF2B5EF4-FFF2-40B4-BE49-F238E27FC236}">
                <a16:creationId xmlns:a16="http://schemas.microsoft.com/office/drawing/2014/main" id="{14FCE6B3-816A-4E70-8D10-E1C31244FA3F}"/>
              </a:ext>
            </a:extLst>
          </p:cNvPr>
          <p:cNvSpPr>
            <a:spLocks noChangeShapeType="1"/>
          </p:cNvSpPr>
          <p:nvPr/>
        </p:nvSpPr>
        <p:spPr bwMode="auto">
          <a:xfrm>
            <a:off x="1485900" y="1246188"/>
            <a:ext cx="6229350" cy="0"/>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0" name="Line 6">
            <a:extLst>
              <a:ext uri="{FF2B5EF4-FFF2-40B4-BE49-F238E27FC236}">
                <a16:creationId xmlns:a16="http://schemas.microsoft.com/office/drawing/2014/main" id="{9D05E69E-2F3A-424D-8F09-7D53E3312B49}"/>
              </a:ext>
            </a:extLst>
          </p:cNvPr>
          <p:cNvSpPr>
            <a:spLocks noChangeShapeType="1"/>
          </p:cNvSpPr>
          <p:nvPr/>
        </p:nvSpPr>
        <p:spPr bwMode="auto">
          <a:xfrm>
            <a:off x="1485900" y="1198563"/>
            <a:ext cx="622935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19C2F007-8566-4F85-B58C-5103C79C1D22}"/>
              </a:ext>
            </a:extLst>
          </p:cNvPr>
          <p:cNvSpPr txBox="1">
            <a:spLocks noGrp="1" noChangeArrowheads="1"/>
          </p:cNvSpPr>
          <p:nvPr>
            <p:ph type="title"/>
          </p:nvPr>
        </p:nvSpPr>
        <p:spPr>
          <a:xfrm>
            <a:off x="401638" y="457200"/>
            <a:ext cx="8270875" cy="990600"/>
          </a:xfrm>
        </p:spPr>
        <p:txBody>
          <a:bodyPr/>
          <a:lstStyle/>
          <a:p>
            <a:pPr defTabSz="858838" eaLnBrk="1" hangingPunct="1"/>
            <a:r>
              <a:rPr lang="en-US" altLang="en-US" sz="3200" b="1">
                <a:solidFill>
                  <a:srgbClr val="008F00"/>
                </a:solidFill>
              </a:rPr>
              <a:t>The Health of People and Environment in the Lake Victoria Basin (HoPELVB)</a:t>
            </a:r>
          </a:p>
        </p:txBody>
      </p:sp>
      <p:pic>
        <p:nvPicPr>
          <p:cNvPr id="12290" name="Picture 3" descr="Picture 3">
            <a:extLst>
              <a:ext uri="{FF2B5EF4-FFF2-40B4-BE49-F238E27FC236}">
                <a16:creationId xmlns:a16="http://schemas.microsoft.com/office/drawing/2014/main" id="{E2DCF06D-C36C-4847-B264-50951834A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1555750"/>
            <a:ext cx="4403725"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4" name="Content Placeholder 10">
            <a:extLst>
              <a:ext uri="{FF2B5EF4-FFF2-40B4-BE49-F238E27FC236}">
                <a16:creationId xmlns:a16="http://schemas.microsoft.com/office/drawing/2014/main" id="{1EF3167B-EF55-4BCE-AF24-1E93B4A12513}"/>
              </a:ext>
            </a:extLst>
          </p:cNvPr>
          <p:cNvSpPr txBox="1">
            <a:spLocks noGrp="1"/>
          </p:cNvSpPr>
          <p:nvPr>
            <p:ph type="body" sz="half" idx="1"/>
          </p:nvPr>
        </p:nvSpPr>
        <p:spPr>
          <a:xfrm>
            <a:off x="5081588" y="1871663"/>
            <a:ext cx="4062412" cy="4148137"/>
          </a:xfrm>
        </p:spPr>
        <p:txBody>
          <a:bodyPr>
            <a:normAutofit/>
          </a:bodyPr>
          <a:lstStyle/>
          <a:p>
            <a:pPr marL="325754" indent="-325754" defTabSz="868680" eaLnBrk="1" fontAlgn="auto" hangingPunct="1">
              <a:spcBef>
                <a:spcPts val="500"/>
              </a:spcBef>
              <a:spcAft>
                <a:spcPts val="0"/>
              </a:spcAft>
              <a:buFont typeface="Arial"/>
              <a:buChar char="•"/>
              <a:defRPr sz="2280" b="1">
                <a:solidFill>
                  <a:srgbClr val="595959"/>
                </a:solidFill>
              </a:defRPr>
            </a:pPr>
            <a:r>
              <a:rPr sz="2280" b="1" dirty="0">
                <a:solidFill>
                  <a:srgbClr val="595959"/>
                </a:solidFill>
                <a:sym typeface="Calibri"/>
              </a:rPr>
              <a:t>Total </a:t>
            </a:r>
            <a:r>
              <a:rPr lang="en-US" sz="2280" b="1" dirty="0">
                <a:solidFill>
                  <a:srgbClr val="595959"/>
                </a:solidFill>
                <a:sym typeface="Calibri"/>
              </a:rPr>
              <a:t>pilot </a:t>
            </a:r>
            <a:r>
              <a:rPr sz="2280" b="1" dirty="0">
                <a:solidFill>
                  <a:srgbClr val="595959"/>
                </a:solidFill>
                <a:sym typeface="Calibri"/>
              </a:rPr>
              <a:t>target population </a:t>
            </a:r>
          </a:p>
          <a:p>
            <a:pPr marL="325754" indent="-325754" defTabSz="868680" eaLnBrk="1" fontAlgn="auto" hangingPunct="1">
              <a:spcBef>
                <a:spcPts val="500"/>
              </a:spcBef>
              <a:spcAft>
                <a:spcPts val="0"/>
              </a:spcAft>
              <a:buSzTx/>
              <a:buFont typeface="Arial"/>
              <a:buNone/>
              <a:defRPr sz="2280" b="1">
                <a:solidFill>
                  <a:srgbClr val="595959"/>
                </a:solidFill>
              </a:defRPr>
            </a:pPr>
            <a:r>
              <a:rPr sz="2280" b="1" dirty="0">
                <a:solidFill>
                  <a:srgbClr val="595959"/>
                </a:solidFill>
                <a:sym typeface="Calibri"/>
              </a:rPr>
              <a:t>	UG (92,400) and KE (40,000)</a:t>
            </a:r>
          </a:p>
          <a:p>
            <a:pPr marL="325754" indent="-325754" defTabSz="868680" eaLnBrk="1" fontAlgn="auto" hangingPunct="1">
              <a:spcBef>
                <a:spcPts val="500"/>
              </a:spcBef>
              <a:spcAft>
                <a:spcPts val="0"/>
              </a:spcAft>
              <a:buFont typeface="Arial"/>
              <a:buChar char="•"/>
              <a:defRPr sz="2280" b="1">
                <a:solidFill>
                  <a:srgbClr val="595959"/>
                </a:solidFill>
              </a:defRPr>
            </a:pPr>
            <a:r>
              <a:rPr sz="2280" b="1" dirty="0">
                <a:solidFill>
                  <a:srgbClr val="595959"/>
                </a:solidFill>
                <a:sym typeface="Calibri"/>
              </a:rPr>
              <a:t>Phase I pilot (2012 – 2014)</a:t>
            </a:r>
          </a:p>
          <a:p>
            <a:pPr marL="325754" indent="-325754" defTabSz="868680" eaLnBrk="1" fontAlgn="auto" hangingPunct="1">
              <a:spcBef>
                <a:spcPts val="500"/>
              </a:spcBef>
              <a:spcAft>
                <a:spcPts val="0"/>
              </a:spcAft>
              <a:buFont typeface="Arial"/>
              <a:buChar char="•"/>
              <a:defRPr sz="2280" b="1">
                <a:solidFill>
                  <a:srgbClr val="595959"/>
                </a:solidFill>
              </a:defRPr>
            </a:pPr>
            <a:r>
              <a:rPr sz="2280" b="1" dirty="0">
                <a:solidFill>
                  <a:srgbClr val="595959"/>
                </a:solidFill>
                <a:sym typeface="Calibri"/>
              </a:rPr>
              <a:t>Phase II testing scale up (2015-2017)</a:t>
            </a:r>
          </a:p>
          <a:p>
            <a:pPr marL="325754" indent="-325754" defTabSz="868680" eaLnBrk="1" fontAlgn="auto" hangingPunct="1">
              <a:spcAft>
                <a:spcPts val="0"/>
              </a:spcAft>
              <a:buSzTx/>
              <a:buFont typeface="Arial"/>
              <a:buNone/>
              <a:defRPr sz="2280">
                <a:solidFill>
                  <a:srgbClr val="595959"/>
                </a:solidFill>
              </a:defRPr>
            </a:pPr>
            <a:endParaRPr sz="2400" dirty="0">
              <a:solidFill>
                <a:srgbClr val="595959"/>
              </a:solidFill>
              <a:sym typeface="Calibri"/>
            </a:endParaRPr>
          </a:p>
          <a:p>
            <a:pPr marL="0" indent="0" defTabSz="868680" eaLnBrk="1" fontAlgn="auto" hangingPunct="1">
              <a:spcBef>
                <a:spcPts val="500"/>
              </a:spcBef>
              <a:spcAft>
                <a:spcPts val="0"/>
              </a:spcAft>
              <a:buFont typeface="Arial" panose="020B0604020202020204" pitchFamily="34" charset="0"/>
              <a:buNone/>
              <a:defRPr sz="2280" b="1">
                <a:solidFill>
                  <a:srgbClr val="595959"/>
                </a:solidFill>
              </a:defRPr>
            </a:pPr>
            <a:r>
              <a:rPr sz="2400" b="1" dirty="0">
                <a:solidFill>
                  <a:srgbClr val="0432FF"/>
                </a:solidFill>
                <a:sym typeface="Calibri"/>
              </a:rPr>
              <a:t>Implementers: </a:t>
            </a:r>
            <a:br>
              <a:rPr sz="2280" b="1" dirty="0">
                <a:solidFill>
                  <a:srgbClr val="595959"/>
                </a:solidFill>
                <a:sym typeface="Calibri"/>
              </a:rPr>
            </a:br>
            <a:r>
              <a:rPr sz="2280" b="1" dirty="0">
                <a:solidFill>
                  <a:srgbClr val="595959"/>
                </a:solidFill>
                <a:sym typeface="Calibri"/>
              </a:rPr>
              <a:t>Pathfinder International</a:t>
            </a:r>
            <a:r>
              <a:rPr lang="en-AU" sz="2280" b="1" dirty="0">
                <a:solidFill>
                  <a:srgbClr val="595959"/>
                </a:solidFill>
                <a:sym typeface="Calibri"/>
              </a:rPr>
              <a:t>, ECO, CTPH, OSIENALA,</a:t>
            </a:r>
            <a:r>
              <a:rPr sz="2280" b="1" dirty="0">
                <a:solidFill>
                  <a:srgbClr val="595959"/>
                </a:solidFill>
                <a:sym typeface="Calibri"/>
              </a:rPr>
              <a:t> </a:t>
            </a:r>
            <a:r>
              <a:rPr lang="en-AU" sz="2280" b="1" dirty="0">
                <a:solidFill>
                  <a:srgbClr val="595959"/>
                </a:solidFill>
                <a:sym typeface="Calibri"/>
              </a:rPr>
              <a:t>other</a:t>
            </a:r>
            <a:r>
              <a:rPr sz="2280" b="1" dirty="0">
                <a:solidFill>
                  <a:srgbClr val="595959"/>
                </a:solidFill>
                <a:sym typeface="Calibri"/>
              </a:rPr>
              <a:t> environmental and health NGOs</a:t>
            </a:r>
          </a:p>
        </p:txBody>
      </p:sp>
      <p:sp>
        <p:nvSpPr>
          <p:cNvPr id="12292" name="Rectangle 6">
            <a:extLst>
              <a:ext uri="{FF2B5EF4-FFF2-40B4-BE49-F238E27FC236}">
                <a16:creationId xmlns:a16="http://schemas.microsoft.com/office/drawing/2014/main" id="{A572A4FC-8A9B-4080-87B1-84E4063476BA}"/>
              </a:ext>
            </a:extLst>
          </p:cNvPr>
          <p:cNvSpPr txBox="1">
            <a:spLocks noChangeArrowheads="1"/>
          </p:cNvSpPr>
          <p:nvPr/>
        </p:nvSpPr>
        <p:spPr bwMode="auto">
          <a:xfrm>
            <a:off x="534988" y="5535613"/>
            <a:ext cx="44196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500" b="1">
                <a:solidFill>
                  <a:srgbClr val="0432FF"/>
                </a:solidFill>
              </a:rPr>
              <a:t>Funders: </a:t>
            </a:r>
            <a:r>
              <a:rPr lang="en-US" altLang="en-US" sz="2500">
                <a:solidFill>
                  <a:srgbClr val="595959"/>
                </a:solidFill>
              </a:rPr>
              <a:t>USAID, MacArthur, Packard, Barr and Winslow Foundations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DE54224E-4966-407F-AE48-5B40118CCA06}"/>
              </a:ext>
            </a:extLst>
          </p:cNvPr>
          <p:cNvSpPr>
            <a:spLocks noGrp="1" noChangeArrowheads="1"/>
          </p:cNvSpPr>
          <p:nvPr>
            <p:ph type="sldNum" sz="quarter" idx="10"/>
          </p:nvPr>
        </p:nvSpPr>
        <p:spPr>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BD7DEAEF-39F4-436A-8E93-D2C4945B2849}" type="slidenum">
              <a:rPr lang="en-US" altLang="en-US" sz="1200" smtClean="0">
                <a:solidFill>
                  <a:srgbClr val="898989"/>
                </a:solidFill>
              </a:rPr>
              <a:pPr hangingPunct="1">
                <a:spcBef>
                  <a:spcPct val="0"/>
                </a:spcBef>
                <a:buSzTx/>
                <a:buFontTx/>
                <a:buNone/>
              </a:pPr>
              <a:t>3</a:t>
            </a:fld>
            <a:endParaRPr lang="en-US" altLang="en-US" sz="1200">
              <a:solidFill>
                <a:srgbClr val="898989"/>
              </a:solidFill>
            </a:endParaRPr>
          </a:p>
        </p:txBody>
      </p:sp>
      <p:sp>
        <p:nvSpPr>
          <p:cNvPr id="6" name="Title 1">
            <a:extLst>
              <a:ext uri="{FF2B5EF4-FFF2-40B4-BE49-F238E27FC236}">
                <a16:creationId xmlns:a16="http://schemas.microsoft.com/office/drawing/2014/main" id="{488C8DDE-7051-461E-A235-AD4F45DA6EF6}"/>
              </a:ext>
            </a:extLst>
          </p:cNvPr>
          <p:cNvSpPr txBox="1">
            <a:spLocks/>
          </p:cNvSpPr>
          <p:nvPr/>
        </p:nvSpPr>
        <p:spPr bwMode="auto">
          <a:xfrm>
            <a:off x="323850" y="577850"/>
            <a:ext cx="8081963" cy="914400"/>
          </a:xfrm>
          <a:prstGeom prst="rect">
            <a:avLst/>
          </a:prstGeom>
          <a:noFill/>
          <a:ln>
            <a:noFill/>
          </a:ln>
        </p:spPr>
        <p:txBody>
          <a:bodyPr lIns="45719" rIns="45719" anchor="ctr"/>
          <a:lstStyle>
            <a:lvl1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1pPr>
            <a:lvl2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2pPr>
            <a:lvl3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3pPr>
            <a:lvl4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4pPr>
            <a:lvl5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defRPr/>
            </a:pPr>
            <a:br>
              <a:rPr lang="en-US" sz="3600" b="1" kern="0" dirty="0">
                <a:solidFill>
                  <a:srgbClr val="008000"/>
                </a:solidFill>
              </a:rPr>
            </a:br>
            <a:r>
              <a:rPr lang="en-US" sz="3600" b="1" kern="0" dirty="0">
                <a:solidFill>
                  <a:srgbClr val="008000"/>
                </a:solidFill>
              </a:rPr>
              <a:t>Health of People and Environment in the Lake Victoria Basin Project (HoPE-LVB)</a:t>
            </a:r>
            <a:br>
              <a:rPr lang="en-US" sz="2400" b="1" kern="0" dirty="0">
                <a:solidFill>
                  <a:srgbClr val="31859C"/>
                </a:solidFill>
              </a:rPr>
            </a:br>
            <a:r>
              <a:rPr lang="en-US" sz="3200" b="1" kern="0" dirty="0">
                <a:solidFill>
                  <a:srgbClr val="0432FF"/>
                </a:solidFill>
              </a:rPr>
              <a:t> Phase I, 2011-2014</a:t>
            </a:r>
            <a:endParaRPr lang="en-US" sz="2800" kern="0" dirty="0">
              <a:solidFill>
                <a:srgbClr val="0432FF"/>
              </a:solidFill>
            </a:endParaRPr>
          </a:p>
        </p:txBody>
      </p:sp>
      <p:sp>
        <p:nvSpPr>
          <p:cNvPr id="8" name="Text Placeholder 3">
            <a:extLst>
              <a:ext uri="{FF2B5EF4-FFF2-40B4-BE49-F238E27FC236}">
                <a16:creationId xmlns:a16="http://schemas.microsoft.com/office/drawing/2014/main" id="{075A81D2-BE85-49C9-89E2-334BA9924597}"/>
              </a:ext>
            </a:extLst>
          </p:cNvPr>
          <p:cNvSpPr txBox="1">
            <a:spLocks/>
          </p:cNvSpPr>
          <p:nvPr/>
        </p:nvSpPr>
        <p:spPr bwMode="auto">
          <a:xfrm>
            <a:off x="604838" y="2220913"/>
            <a:ext cx="8081962" cy="4500562"/>
          </a:xfrm>
          <a:prstGeom prst="rect">
            <a:avLst/>
          </a:prstGeom>
          <a:noFill/>
          <a:ln>
            <a:noFill/>
          </a:ln>
        </p:spPr>
        <p:txBody>
          <a:bodyPr lIns="45719" rIns="45719"/>
          <a:lstStyle>
            <a:lvl1pPr marL="342900" indent="-3429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1pPr>
            <a:lvl2pPr marL="782638" indent="-325438"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2pPr>
            <a:lvl3pPr marL="1219200" indent="-304800"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3pPr>
            <a:lvl4pPr marL="17367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4pPr>
            <a:lvl5pPr marL="2193925" indent="-365125" algn="l" rtl="0" eaLnBrk="0" fontAlgn="base" hangingPunct="0">
              <a:spcBef>
                <a:spcPts val="700"/>
              </a:spcBef>
              <a:spcAft>
                <a:spcPct val="0"/>
              </a:spcAft>
              <a:buSzPct val="100000"/>
              <a:buFont typeface="Arial" panose="020B0604020202020204" pitchFamily="34" charset="0"/>
              <a:buChar char="»"/>
              <a:defRPr sz="3200">
                <a:solidFill>
                  <a:srgbClr val="000000"/>
                </a:solidFill>
                <a:latin typeface="+mn-lt"/>
                <a:ea typeface="+mn-ea"/>
                <a:cs typeface="+mn-cs"/>
                <a:sym typeface="Calibri" panose="020F0502020204030204" pitchFamily="34" charset="0"/>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spcBef>
                <a:spcPct val="0"/>
              </a:spcBef>
              <a:buFont typeface="Arial" panose="020B0604020202020204" pitchFamily="34" charset="0"/>
              <a:buNone/>
              <a:defRPr/>
            </a:pPr>
            <a:r>
              <a:rPr lang="en-US" altLang="en-US" sz="2400" b="1" u="sng" kern="0" dirty="0">
                <a:solidFill>
                  <a:srgbClr val="0070C0"/>
                </a:solidFill>
              </a:rPr>
              <a:t>Goal: </a:t>
            </a:r>
          </a:p>
          <a:p>
            <a:pPr marL="0" indent="0">
              <a:spcBef>
                <a:spcPct val="0"/>
              </a:spcBef>
              <a:buFont typeface="Arial" panose="020B0604020202020204" pitchFamily="34" charset="0"/>
              <a:buNone/>
              <a:defRPr/>
            </a:pPr>
            <a:r>
              <a:rPr lang="en-US" altLang="en-US" sz="2400" kern="0" dirty="0"/>
              <a:t>To reduce threats to biodiversity conservation and ecosystem degradation in the Lake Victoria Basin (LVB) while simultaneously increasing access to family planning and reproductive health and to improve maternal and child health. </a:t>
            </a:r>
          </a:p>
          <a:p>
            <a:pPr marL="0" indent="0">
              <a:spcBef>
                <a:spcPct val="0"/>
              </a:spcBef>
              <a:buFont typeface="Arial" panose="020B0604020202020204" pitchFamily="34" charset="0"/>
              <a:buNone/>
              <a:defRPr/>
            </a:pPr>
            <a:endParaRPr lang="en-US" altLang="en-US" sz="2400" kern="0" dirty="0"/>
          </a:p>
          <a:p>
            <a:pPr marL="0" indent="0">
              <a:spcBef>
                <a:spcPct val="0"/>
              </a:spcBef>
              <a:buFont typeface="Arial" panose="020B0604020202020204" pitchFamily="34" charset="0"/>
              <a:buNone/>
              <a:defRPr/>
            </a:pPr>
            <a:r>
              <a:rPr lang="en-US" altLang="en-US" sz="2400" b="1" u="sng" kern="0" dirty="0">
                <a:solidFill>
                  <a:srgbClr val="0070C0"/>
                </a:solidFill>
              </a:rPr>
              <a:t>Strategic Objective:</a:t>
            </a:r>
          </a:p>
          <a:p>
            <a:pPr marL="0" indent="0">
              <a:spcBef>
                <a:spcPct val="0"/>
              </a:spcBef>
              <a:buFont typeface="Arial" panose="020B0604020202020204" pitchFamily="34" charset="0"/>
              <a:buNone/>
              <a:defRPr/>
            </a:pPr>
            <a:r>
              <a:rPr lang="en-US" altLang="en-US" sz="2400" kern="0" dirty="0"/>
              <a:t>Develop and demonstrate/test </a:t>
            </a:r>
            <a:r>
              <a:rPr lang="en-US" altLang="en-US" sz="2400" b="1" u="sng" kern="0" dirty="0"/>
              <a:t>a model </a:t>
            </a:r>
            <a:r>
              <a:rPr lang="en-US" altLang="en-US" sz="2400" kern="0" dirty="0"/>
              <a:t>for population, health and environment (PHE) integration in Lake Victoria region sites that can be </a:t>
            </a:r>
            <a:r>
              <a:rPr lang="en-US" altLang="en-US" sz="2400" b="1" u="sng" kern="0" dirty="0"/>
              <a:t>adapted and scaled </a:t>
            </a:r>
            <a:r>
              <a:rPr lang="en-US" altLang="en-US" sz="2400" u="sng" kern="0" dirty="0"/>
              <a:t>up </a:t>
            </a:r>
            <a:r>
              <a:rPr lang="en-US" altLang="en-US" sz="2400" kern="0" dirty="0"/>
              <a:t>in communities, as well as by local, national and regional governments.</a:t>
            </a:r>
          </a:p>
          <a:p>
            <a:pPr>
              <a:defRPr/>
            </a:pPr>
            <a:endParaRPr lang="en-UG" kern="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Up-Down Arrow 3">
            <a:extLst>
              <a:ext uri="{FF2B5EF4-FFF2-40B4-BE49-F238E27FC236}">
                <a16:creationId xmlns:a16="http://schemas.microsoft.com/office/drawing/2014/main" id="{4EABAED9-FFE9-43E6-860D-BC05F4BC9C21}"/>
              </a:ext>
            </a:extLst>
          </p:cNvPr>
          <p:cNvSpPr/>
          <p:nvPr/>
        </p:nvSpPr>
        <p:spPr>
          <a:xfrm>
            <a:off x="3600450" y="1447800"/>
            <a:ext cx="798513" cy="4267200"/>
          </a:xfrm>
          <a:custGeom>
            <a:avLst/>
            <a:gdLst/>
            <a:ahLst/>
            <a:cxnLst>
              <a:cxn ang="0">
                <a:pos x="wd2" y="hd2"/>
              </a:cxn>
              <a:cxn ang="5400000">
                <a:pos x="wd2" y="hd2"/>
              </a:cxn>
              <a:cxn ang="10800000">
                <a:pos x="wd2" y="hd2"/>
              </a:cxn>
              <a:cxn ang="16200000">
                <a:pos x="wd2" y="hd2"/>
              </a:cxn>
            </a:cxnLst>
            <a:rect l="0" t="0" r="r" b="b"/>
            <a:pathLst>
              <a:path w="21600" h="21600" extrusionOk="0">
                <a:moveTo>
                  <a:pt x="0" y="2022"/>
                </a:moveTo>
                <a:lnTo>
                  <a:pt x="10800" y="0"/>
                </a:lnTo>
                <a:lnTo>
                  <a:pt x="21600" y="2022"/>
                </a:lnTo>
                <a:lnTo>
                  <a:pt x="16200" y="2022"/>
                </a:lnTo>
                <a:lnTo>
                  <a:pt x="16200" y="19578"/>
                </a:lnTo>
                <a:lnTo>
                  <a:pt x="21600" y="19578"/>
                </a:lnTo>
                <a:lnTo>
                  <a:pt x="10800" y="21600"/>
                </a:lnTo>
                <a:lnTo>
                  <a:pt x="0" y="19578"/>
                </a:lnTo>
                <a:lnTo>
                  <a:pt x="5400" y="19578"/>
                </a:lnTo>
                <a:lnTo>
                  <a:pt x="5400" y="2022"/>
                </a:lnTo>
                <a:close/>
              </a:path>
            </a:pathLst>
          </a:custGeom>
          <a:gradFill>
            <a:gsLst>
              <a:gs pos="0">
                <a:srgbClr val="3A7CCB"/>
              </a:gs>
              <a:gs pos="20000">
                <a:srgbClr val="3C7BC7"/>
              </a:gs>
              <a:gs pos="100000">
                <a:srgbClr val="2C5D98"/>
              </a:gs>
            </a:gsLst>
            <a:lin ang="5400000"/>
          </a:gradFill>
          <a:ln>
            <a:solidFill>
              <a:srgbClr val="4A7EBB"/>
            </a:solidFill>
            <a:miter/>
          </a:ln>
          <a:effectLst>
            <a:outerShdw blurRad="38100" dist="23000" dir="5400000" rotWithShape="0">
              <a:srgbClr val="808080">
                <a:alpha val="34998"/>
              </a:srgbClr>
            </a:outerShdw>
          </a:effectLst>
        </p:spPr>
        <p:txBody>
          <a:bodyPr lIns="45719" rIns="45719" anchor="ctr"/>
          <a:lstStyle/>
          <a:p>
            <a:pPr algn="ctr" eaLnBrk="1" fontAlgn="auto">
              <a:spcBef>
                <a:spcPts val="0"/>
              </a:spcBef>
              <a:spcAft>
                <a:spcPts val="0"/>
              </a:spcAft>
              <a:defRPr>
                <a:solidFill>
                  <a:srgbClr val="FFFFFF"/>
                </a:solidFill>
              </a:defRPr>
            </a:pPr>
            <a:endParaRPr kern="0">
              <a:solidFill>
                <a:srgbClr val="FFFFFF"/>
              </a:solidFill>
              <a:latin typeface="+mn-lt"/>
              <a:cs typeface="+mn-cs"/>
              <a:sym typeface="Calibri"/>
            </a:endParaRPr>
          </a:p>
        </p:txBody>
      </p:sp>
      <p:sp>
        <p:nvSpPr>
          <p:cNvPr id="15362" name="Text Placeholder 7">
            <a:extLst>
              <a:ext uri="{FF2B5EF4-FFF2-40B4-BE49-F238E27FC236}">
                <a16:creationId xmlns:a16="http://schemas.microsoft.com/office/drawing/2014/main" id="{673E791C-AFD8-4C98-ACF6-658397FBAAC0}"/>
              </a:ext>
            </a:extLst>
          </p:cNvPr>
          <p:cNvSpPr txBox="1">
            <a:spLocks noGrp="1" noChangeArrowheads="1"/>
          </p:cNvSpPr>
          <p:nvPr>
            <p:ph type="body" sz="quarter" idx="1"/>
          </p:nvPr>
        </p:nvSpPr>
        <p:spPr>
          <a:xfrm>
            <a:off x="228600" y="1143000"/>
            <a:ext cx="4040188" cy="639763"/>
          </a:xfrm>
        </p:spPr>
        <p:txBody>
          <a:bodyPr/>
          <a:lstStyle/>
          <a:p>
            <a:pPr eaLnBrk="1" hangingPunct="1">
              <a:spcBef>
                <a:spcPts val="600"/>
              </a:spcBef>
            </a:pPr>
            <a:r>
              <a:rPr lang="en-US" altLang="en-US" sz="2800"/>
              <a:t>Key Interventions:	</a:t>
            </a:r>
          </a:p>
        </p:txBody>
      </p:sp>
      <p:sp>
        <p:nvSpPr>
          <p:cNvPr id="230" name="Content Placeholder 8">
            <a:extLst>
              <a:ext uri="{FF2B5EF4-FFF2-40B4-BE49-F238E27FC236}">
                <a16:creationId xmlns:a16="http://schemas.microsoft.com/office/drawing/2014/main" id="{019691C4-AD67-449D-A413-5F0E092CAA97}"/>
              </a:ext>
            </a:extLst>
          </p:cNvPr>
          <p:cNvSpPr txBox="1"/>
          <p:nvPr/>
        </p:nvSpPr>
        <p:spPr>
          <a:xfrm>
            <a:off x="228600" y="1793875"/>
            <a:ext cx="3371850" cy="3951288"/>
          </a:xfrm>
          <a:prstGeom prst="rect">
            <a:avLst/>
          </a:prstGeom>
          <a:ln w="12700">
            <a:miter lim="400000"/>
          </a:ln>
        </p:spPr>
        <p:txBody>
          <a:bodyPr lIns="45719" rIns="45719">
            <a:normAutofit/>
          </a:bodyPr>
          <a:lstStyle/>
          <a:p>
            <a:pPr marL="332613" indent="-332613" defTabSz="886968" eaLnBrk="1" fontAlgn="auto">
              <a:spcBef>
                <a:spcPts val="0"/>
              </a:spcBef>
              <a:spcAft>
                <a:spcPts val="0"/>
              </a:spcAft>
              <a:buSzPct val="100000"/>
              <a:buFont typeface="Arial"/>
              <a:buChar char="•"/>
              <a:defRPr sz="1746"/>
            </a:pPr>
            <a:r>
              <a:rPr sz="1746" kern="0" dirty="0">
                <a:latin typeface="+mn-lt"/>
                <a:cs typeface="+mn-cs"/>
                <a:sym typeface="Calibri"/>
              </a:rPr>
              <a:t>Population</a:t>
            </a:r>
            <a:endParaRPr sz="2328"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Provision of Family Planning  info &amp; services</a:t>
            </a:r>
            <a:endParaRPr sz="1940" kern="0" dirty="0">
              <a:latin typeface="+mn-lt"/>
              <a:cs typeface="+mn-cs"/>
              <a:sym typeface="Calibri"/>
            </a:endParaRPr>
          </a:p>
          <a:p>
            <a:pPr marL="332613" indent="-332613" defTabSz="886968" eaLnBrk="1" fontAlgn="auto">
              <a:spcBef>
                <a:spcPts val="0"/>
              </a:spcBef>
              <a:spcAft>
                <a:spcPts val="0"/>
              </a:spcAft>
              <a:buSzPct val="100000"/>
              <a:buFont typeface="Arial"/>
              <a:buChar char="•"/>
              <a:defRPr sz="1746"/>
            </a:pPr>
            <a:r>
              <a:rPr sz="1746" kern="0" dirty="0">
                <a:latin typeface="+mn-lt"/>
                <a:cs typeface="+mn-cs"/>
                <a:sym typeface="Calibri"/>
              </a:rPr>
              <a:t>Health</a:t>
            </a:r>
            <a:endParaRPr sz="2328"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Reproductive Health</a:t>
            </a:r>
            <a:endParaRPr sz="1940"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Maternal Health</a:t>
            </a:r>
            <a:endParaRPr sz="1940"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Water Hygiene &amp; Sanitation</a:t>
            </a:r>
            <a:endParaRPr sz="1940"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Nutrition</a:t>
            </a:r>
            <a:endParaRPr sz="1940" kern="0" dirty="0">
              <a:latin typeface="+mn-lt"/>
              <a:cs typeface="+mn-cs"/>
              <a:sym typeface="Calibri"/>
            </a:endParaRPr>
          </a:p>
          <a:p>
            <a:pPr marL="332613" indent="-332613" defTabSz="886968" eaLnBrk="1" fontAlgn="auto">
              <a:spcBef>
                <a:spcPts val="0"/>
              </a:spcBef>
              <a:spcAft>
                <a:spcPts val="0"/>
              </a:spcAft>
              <a:buSzPct val="100000"/>
              <a:buFont typeface="Arial"/>
              <a:buChar char="•"/>
              <a:defRPr sz="1746"/>
            </a:pPr>
            <a:r>
              <a:rPr sz="1746" kern="0" dirty="0">
                <a:latin typeface="+mn-lt"/>
                <a:cs typeface="+mn-cs"/>
                <a:sym typeface="Calibri"/>
              </a:rPr>
              <a:t>Environment</a:t>
            </a:r>
            <a:endParaRPr sz="2328"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Sustainable fishing </a:t>
            </a:r>
            <a:endParaRPr sz="1940"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Sustainable agriculture</a:t>
            </a:r>
            <a:endParaRPr sz="1940"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Biodiversity Conservation</a:t>
            </a:r>
            <a:endParaRPr sz="1940" kern="0" dirty="0">
              <a:latin typeface="+mn-lt"/>
              <a:cs typeface="+mn-cs"/>
              <a:sym typeface="Calibri"/>
            </a:endParaRPr>
          </a:p>
          <a:p>
            <a:pPr marL="526637" lvl="1" indent="-194024" defTabSz="886968" eaLnBrk="1" fontAlgn="auto">
              <a:spcBef>
                <a:spcPts val="0"/>
              </a:spcBef>
              <a:spcAft>
                <a:spcPts val="0"/>
              </a:spcAft>
              <a:buSzPct val="100000"/>
              <a:buFont typeface="Arial"/>
              <a:buChar char="–"/>
              <a:defRPr sz="1746"/>
            </a:pPr>
            <a:r>
              <a:rPr sz="1746" kern="0" dirty="0">
                <a:latin typeface="+mn-lt"/>
                <a:cs typeface="+mn-cs"/>
                <a:sym typeface="Calibri"/>
              </a:rPr>
              <a:t>Sustainable livelihood Diversification</a:t>
            </a:r>
          </a:p>
        </p:txBody>
      </p:sp>
      <p:sp>
        <p:nvSpPr>
          <p:cNvPr id="15364" name="Text Placeholder 9">
            <a:extLst>
              <a:ext uri="{FF2B5EF4-FFF2-40B4-BE49-F238E27FC236}">
                <a16:creationId xmlns:a16="http://schemas.microsoft.com/office/drawing/2014/main" id="{A3346501-C264-4943-B4EB-F6C9C44D93C5}"/>
              </a:ext>
            </a:extLst>
          </p:cNvPr>
          <p:cNvSpPr txBox="1">
            <a:spLocks noGrp="1" noChangeArrowheads="1"/>
          </p:cNvSpPr>
          <p:nvPr>
            <p:ph type="body" idx="13"/>
          </p:nvPr>
        </p:nvSpPr>
        <p:spPr>
          <a:xfrm>
            <a:off x="4876800" y="1143000"/>
            <a:ext cx="4041775" cy="639763"/>
          </a:xfrm>
        </p:spPr>
        <p:txBody>
          <a:bodyPr/>
          <a:lstStyle/>
          <a:p>
            <a:pPr marL="0" indent="0" eaLnBrk="1" hangingPunct="1">
              <a:spcBef>
                <a:spcPts val="600"/>
              </a:spcBef>
              <a:buSzTx/>
              <a:buFontTx/>
              <a:buNone/>
            </a:pPr>
            <a:r>
              <a:rPr lang="en-US" altLang="en-US" sz="2800" b="1"/>
              <a:t>Key Processes :</a:t>
            </a:r>
          </a:p>
        </p:txBody>
      </p:sp>
      <p:sp>
        <p:nvSpPr>
          <p:cNvPr id="15365" name="Content Placeholder 10">
            <a:extLst>
              <a:ext uri="{FF2B5EF4-FFF2-40B4-BE49-F238E27FC236}">
                <a16:creationId xmlns:a16="http://schemas.microsoft.com/office/drawing/2014/main" id="{FDB0890E-95E7-4028-A8A2-D302EB4839A3}"/>
              </a:ext>
            </a:extLst>
          </p:cNvPr>
          <p:cNvSpPr txBox="1">
            <a:spLocks noChangeArrowheads="1"/>
          </p:cNvSpPr>
          <p:nvPr/>
        </p:nvSpPr>
        <p:spPr bwMode="auto">
          <a:xfrm>
            <a:off x="4519613" y="1795463"/>
            <a:ext cx="3176587"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marL="342900" indent="-3429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spcBef>
                <a:spcPts val="400"/>
              </a:spcBef>
              <a:buSzPct val="100000"/>
              <a:buFont typeface="Arial" panose="020B0604020202020204" pitchFamily="34" charset="0"/>
              <a:buChar char="•"/>
            </a:pPr>
            <a:r>
              <a:rPr lang="en-US" altLang="en-US" sz="2000"/>
              <a:t>Participatory needs assessment</a:t>
            </a:r>
            <a:endParaRPr lang="en-US" altLang="en-US" sz="2400"/>
          </a:p>
          <a:p>
            <a:pPr eaLnBrk="1">
              <a:spcBef>
                <a:spcPts val="400"/>
              </a:spcBef>
              <a:buSzPct val="100000"/>
              <a:buFont typeface="Arial" panose="020B0604020202020204" pitchFamily="34" charset="0"/>
              <a:buChar char="•"/>
            </a:pPr>
            <a:r>
              <a:rPr lang="en-US" altLang="en-US" sz="2000"/>
              <a:t>Community engagement</a:t>
            </a:r>
            <a:endParaRPr lang="en-US" altLang="en-US" sz="2400"/>
          </a:p>
          <a:p>
            <a:pPr eaLnBrk="1">
              <a:spcBef>
                <a:spcPts val="400"/>
              </a:spcBef>
              <a:buSzPct val="100000"/>
              <a:buFont typeface="Arial" panose="020B0604020202020204" pitchFamily="34" charset="0"/>
              <a:buChar char="•"/>
            </a:pPr>
            <a:r>
              <a:rPr lang="en-US" altLang="en-US" sz="2000"/>
              <a:t>Building capacity through training &amp; supervision</a:t>
            </a:r>
            <a:endParaRPr lang="en-US" altLang="en-US" sz="2400"/>
          </a:p>
          <a:p>
            <a:pPr eaLnBrk="1">
              <a:spcBef>
                <a:spcPts val="400"/>
              </a:spcBef>
              <a:buSzPct val="100000"/>
              <a:buFont typeface="Arial" panose="020B0604020202020204" pitchFamily="34" charset="0"/>
              <a:buChar char="•"/>
            </a:pPr>
            <a:r>
              <a:rPr lang="en-US" altLang="en-US" sz="2000"/>
              <a:t>Systems strengthening</a:t>
            </a:r>
            <a:endParaRPr lang="en-US" altLang="en-US" sz="2400"/>
          </a:p>
          <a:p>
            <a:pPr eaLnBrk="1">
              <a:spcBef>
                <a:spcPts val="400"/>
              </a:spcBef>
              <a:buSzPct val="100000"/>
              <a:buFont typeface="Arial" panose="020B0604020202020204" pitchFamily="34" charset="0"/>
              <a:buChar char="•"/>
            </a:pPr>
            <a:r>
              <a:rPr lang="en-US" altLang="en-US" sz="2000"/>
              <a:t>Participatory monitoring &amp; reporting</a:t>
            </a:r>
            <a:endParaRPr lang="en-US" altLang="en-US" sz="2400"/>
          </a:p>
          <a:p>
            <a:pPr eaLnBrk="1">
              <a:spcBef>
                <a:spcPts val="400"/>
              </a:spcBef>
              <a:buSzPct val="100000"/>
              <a:buFont typeface="Arial" panose="020B0604020202020204" pitchFamily="34" charset="0"/>
              <a:buChar char="•"/>
            </a:pPr>
            <a:r>
              <a:rPr lang="en-US" altLang="en-US" sz="2000"/>
              <a:t>Advocacy</a:t>
            </a:r>
          </a:p>
        </p:txBody>
      </p:sp>
      <p:sp>
        <p:nvSpPr>
          <p:cNvPr id="233" name="Rectangle 11">
            <a:extLst>
              <a:ext uri="{FF2B5EF4-FFF2-40B4-BE49-F238E27FC236}">
                <a16:creationId xmlns:a16="http://schemas.microsoft.com/office/drawing/2014/main" id="{C8A73DA3-F50E-4171-A6D7-0AAD713787AD}"/>
              </a:ext>
            </a:extLst>
          </p:cNvPr>
          <p:cNvSpPr txBox="1"/>
          <p:nvPr/>
        </p:nvSpPr>
        <p:spPr>
          <a:xfrm rot="5400000">
            <a:off x="2240579" y="3219866"/>
            <a:ext cx="3544001" cy="497841"/>
          </a:xfrm>
          <a:prstGeom prst="rect">
            <a:avLst/>
          </a:prstGeom>
          <a:ln w="12700">
            <a:miter lim="400000"/>
          </a:ln>
        </p:spPr>
        <p:txBody>
          <a:bodyPr lIns="45719" rIns="45719">
            <a:spAutoFit/>
          </a:bodyPr>
          <a:lstStyle>
            <a:lvl1pPr algn="ctr">
              <a:defRPr sz="2800" b="1" spc="300">
                <a:ln w="11430">
                  <a:solidFill>
                    <a:srgbClr val="F4F6F9"/>
                  </a:solidFill>
                </a:ln>
                <a:solidFill>
                  <a:srgbClr val="FFFFFF"/>
                </a:solidFill>
              </a:defRPr>
            </a:lvl1pPr>
          </a:lstStyle>
          <a:p>
            <a:pPr eaLnBrk="1" fontAlgn="auto">
              <a:spcBef>
                <a:spcPts val="0"/>
              </a:spcBef>
              <a:spcAft>
                <a:spcPts val="0"/>
              </a:spcAft>
              <a:defRPr/>
            </a:pPr>
            <a:r>
              <a:rPr kern="0">
                <a:latin typeface="+mn-lt"/>
                <a:cs typeface="+mn-cs"/>
                <a:sym typeface="Calibri"/>
              </a:rPr>
              <a:t>Model Household</a:t>
            </a:r>
          </a:p>
        </p:txBody>
      </p:sp>
      <p:sp>
        <p:nvSpPr>
          <p:cNvPr id="234" name="Up-Down Arrow 1">
            <a:extLst>
              <a:ext uri="{FF2B5EF4-FFF2-40B4-BE49-F238E27FC236}">
                <a16:creationId xmlns:a16="http://schemas.microsoft.com/office/drawing/2014/main" id="{858EAD49-DB2D-49A0-8B34-F768ED75BEE4}"/>
              </a:ext>
            </a:extLst>
          </p:cNvPr>
          <p:cNvSpPr/>
          <p:nvPr/>
        </p:nvSpPr>
        <p:spPr>
          <a:xfrm>
            <a:off x="7832725" y="1452563"/>
            <a:ext cx="914400" cy="4343400"/>
          </a:xfrm>
          <a:custGeom>
            <a:avLst/>
            <a:gdLst/>
            <a:ahLst/>
            <a:cxnLst>
              <a:cxn ang="0">
                <a:pos x="wd2" y="hd2"/>
              </a:cxn>
              <a:cxn ang="5400000">
                <a:pos x="wd2" y="hd2"/>
              </a:cxn>
              <a:cxn ang="10800000">
                <a:pos x="wd2" y="hd2"/>
              </a:cxn>
              <a:cxn ang="16200000">
                <a:pos x="wd2" y="hd2"/>
              </a:cxn>
            </a:cxnLst>
            <a:rect l="0" t="0" r="r" b="b"/>
            <a:pathLst>
              <a:path w="21600" h="21600" extrusionOk="0">
                <a:moveTo>
                  <a:pt x="0" y="2274"/>
                </a:moveTo>
                <a:lnTo>
                  <a:pt x="10800" y="0"/>
                </a:lnTo>
                <a:lnTo>
                  <a:pt x="21600" y="2274"/>
                </a:lnTo>
                <a:lnTo>
                  <a:pt x="16200" y="2274"/>
                </a:lnTo>
                <a:lnTo>
                  <a:pt x="16200" y="19326"/>
                </a:lnTo>
                <a:lnTo>
                  <a:pt x="21600" y="19326"/>
                </a:lnTo>
                <a:lnTo>
                  <a:pt x="10800" y="21600"/>
                </a:lnTo>
                <a:lnTo>
                  <a:pt x="0" y="19326"/>
                </a:lnTo>
                <a:lnTo>
                  <a:pt x="5400" y="19326"/>
                </a:lnTo>
                <a:lnTo>
                  <a:pt x="5400" y="2274"/>
                </a:lnTo>
                <a:close/>
              </a:path>
            </a:pathLst>
          </a:custGeom>
          <a:gradFill>
            <a:gsLst>
              <a:gs pos="0">
                <a:srgbClr val="3A7CCB"/>
              </a:gs>
              <a:gs pos="20000">
                <a:srgbClr val="3C7BC7"/>
              </a:gs>
              <a:gs pos="100000">
                <a:srgbClr val="2C5D98"/>
              </a:gs>
            </a:gsLst>
            <a:lin ang="5400000"/>
          </a:gradFill>
          <a:ln>
            <a:solidFill>
              <a:srgbClr val="4A7EBB"/>
            </a:solidFill>
            <a:miter/>
          </a:ln>
          <a:effectLst>
            <a:outerShdw blurRad="38100" dist="23000" dir="5400000" rotWithShape="0">
              <a:srgbClr val="808080">
                <a:alpha val="34998"/>
              </a:srgbClr>
            </a:outerShdw>
          </a:effectLst>
        </p:spPr>
        <p:txBody>
          <a:bodyPr lIns="45719" rIns="45719" anchor="ctr"/>
          <a:lstStyle/>
          <a:p>
            <a:pPr algn="ctr" eaLnBrk="1" fontAlgn="auto">
              <a:spcBef>
                <a:spcPts val="0"/>
              </a:spcBef>
              <a:spcAft>
                <a:spcPts val="0"/>
              </a:spcAft>
              <a:defRPr b="1">
                <a:ln w="31550">
                  <a:solidFill>
                    <a:srgbClr val="4574B5"/>
                  </a:solidFill>
                </a:ln>
                <a:solidFill>
                  <a:srgbClr val="FFFFFF"/>
                </a:solidFill>
                <a:effectLst>
                  <a:outerShdw blurRad="38100" dist="12700" dir="12000000" rotWithShape="0">
                    <a:srgbClr val="000000">
                      <a:alpha val="40000"/>
                    </a:srgbClr>
                  </a:outerShdw>
                </a:effectLst>
              </a:defRPr>
            </a:pPr>
            <a:endParaRPr b="1" kern="0">
              <a:ln w="31550">
                <a:solidFill>
                  <a:srgbClr val="4574B5"/>
                </a:solidFill>
              </a:ln>
              <a:solidFill>
                <a:srgbClr val="FFFFFF"/>
              </a:solidFill>
              <a:effectLst>
                <a:outerShdw blurRad="38100" dist="12700" dir="12000000" rotWithShape="0">
                  <a:srgbClr val="000000">
                    <a:alpha val="40000"/>
                  </a:srgbClr>
                </a:outerShdw>
              </a:effectLst>
              <a:latin typeface="+mn-lt"/>
              <a:cs typeface="+mn-cs"/>
              <a:sym typeface="Calibri"/>
            </a:endParaRPr>
          </a:p>
        </p:txBody>
      </p:sp>
      <p:pic>
        <p:nvPicPr>
          <p:cNvPr id="235" name="Rectangle 2">
            <a:extLst>
              <a:ext uri="{FF2B5EF4-FFF2-40B4-BE49-F238E27FC236}">
                <a16:creationId xmlns:a16="http://schemas.microsoft.com/office/drawing/2014/main" id="{F9908607-DAD0-4898-85BD-02D724F9350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1524000"/>
            <a:ext cx="469900" cy="4203700"/>
          </a:xfrm>
          <a:prstGeom prst="rect">
            <a:avLst/>
          </a:prstGeom>
          <a:noFill/>
          <a:extLst>
            <a:ext uri="{909E8E84-426E-40DD-AFC4-6F175D3DCCD1}">
              <a14:hiddenFill xmlns:a14="http://schemas.microsoft.com/office/drawing/2010/main">
                <a:solidFill>
                  <a:srgbClr val="FFFFFF"/>
                </a:solidFill>
              </a14:hiddenFill>
            </a:ext>
          </a:extLst>
        </p:spPr>
      </p:pic>
      <p:grpSp>
        <p:nvGrpSpPr>
          <p:cNvPr id="15369" name="Left-Right Arrow 4">
            <a:extLst>
              <a:ext uri="{FF2B5EF4-FFF2-40B4-BE49-F238E27FC236}">
                <a16:creationId xmlns:a16="http://schemas.microsoft.com/office/drawing/2014/main" id="{CC74D38C-9AD6-4AE0-82B0-BA695A7B9B4A}"/>
              </a:ext>
            </a:extLst>
          </p:cNvPr>
          <p:cNvGrpSpPr>
            <a:grpSpLocks/>
          </p:cNvGrpSpPr>
          <p:nvPr/>
        </p:nvGrpSpPr>
        <p:grpSpPr bwMode="auto">
          <a:xfrm>
            <a:off x="533400" y="5759450"/>
            <a:ext cx="7972425" cy="762000"/>
            <a:chOff x="0" y="0"/>
            <a:chExt cx="7972425" cy="762000"/>
          </a:xfrm>
        </p:grpSpPr>
        <p:sp>
          <p:nvSpPr>
            <p:cNvPr id="15373" name="Double Arrow">
              <a:extLst>
                <a:ext uri="{FF2B5EF4-FFF2-40B4-BE49-F238E27FC236}">
                  <a16:creationId xmlns:a16="http://schemas.microsoft.com/office/drawing/2014/main" id="{1F41CD22-1E32-446D-97CA-44279766A50F}"/>
                </a:ext>
              </a:extLst>
            </p:cNvPr>
            <p:cNvSpPr>
              <a:spLocks noChangeArrowheads="1"/>
            </p:cNvSpPr>
            <p:nvPr/>
          </p:nvSpPr>
          <p:spPr bwMode="auto">
            <a:xfrm>
              <a:off x="0" y="0"/>
              <a:ext cx="7972425" cy="762000"/>
            </a:xfrm>
            <a:prstGeom prst="leftRightArrow">
              <a:avLst>
                <a:gd name="adj1" fmla="val 50000"/>
                <a:gd name="adj2" fmla="val 49988"/>
              </a:avLst>
            </a:prstGeom>
            <a:solidFill>
              <a:schemeClr val="accent1"/>
            </a:solidFill>
            <a:ln w="25400">
              <a:solidFill>
                <a:srgbClr val="3A5E8A"/>
              </a:solidFill>
              <a:round/>
              <a:headEnd/>
              <a:tailEnd/>
            </a:ln>
          </p:spPr>
          <p:txBody>
            <a:bodyPr lIns="45719" tIns="45719" rIns="45719" bIns="45719" anchor="ct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solidFill>
                  <a:srgbClr val="FFFFFF"/>
                </a:solidFill>
              </a:endParaRPr>
            </a:p>
          </p:txBody>
        </p:sp>
        <p:sp>
          <p:nvSpPr>
            <p:cNvPr id="15374" name="Gender mainstreaming and youth">
              <a:extLst>
                <a:ext uri="{FF2B5EF4-FFF2-40B4-BE49-F238E27FC236}">
                  <a16:creationId xmlns:a16="http://schemas.microsoft.com/office/drawing/2014/main" id="{F87D6809-C51C-4673-B33E-85C0912396D7}"/>
                </a:ext>
              </a:extLst>
            </p:cNvPr>
            <p:cNvSpPr txBox="1">
              <a:spLocks noChangeArrowheads="1"/>
            </p:cNvSpPr>
            <p:nvPr/>
          </p:nvSpPr>
          <p:spPr bwMode="auto">
            <a:xfrm>
              <a:off x="190500" y="132080"/>
              <a:ext cx="7591425" cy="49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800" b="1">
                  <a:solidFill>
                    <a:srgbClr val="FFFFFF"/>
                  </a:solidFill>
                </a:rPr>
                <a:t>Gender mainstreaming and youth</a:t>
              </a:r>
            </a:p>
          </p:txBody>
        </p:sp>
      </p:grpSp>
      <p:sp>
        <p:nvSpPr>
          <p:cNvPr id="15" name="Title 6">
            <a:extLst>
              <a:ext uri="{FF2B5EF4-FFF2-40B4-BE49-F238E27FC236}">
                <a16:creationId xmlns:a16="http://schemas.microsoft.com/office/drawing/2014/main" id="{2F743D51-73B6-4835-A393-3ED24492C529}"/>
              </a:ext>
            </a:extLst>
          </p:cNvPr>
          <p:cNvSpPr txBox="1">
            <a:spLocks noChangeArrowheads="1"/>
          </p:cNvSpPr>
          <p:nvPr/>
        </p:nvSpPr>
        <p:spPr bwMode="auto">
          <a:xfrm>
            <a:off x="228600" y="336550"/>
            <a:ext cx="8472488" cy="806450"/>
          </a:xfrm>
          <a:prstGeom prst="rect">
            <a:avLst/>
          </a:prstGeom>
          <a:noFill/>
          <a:ln>
            <a:noFill/>
          </a:ln>
        </p:spPr>
        <p:txBody>
          <a:bodyPr lIns="45719" rIns="45719" anchor="ctr"/>
          <a:lstStyle>
            <a:lvl1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1pPr>
            <a:lvl2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2pPr>
            <a:lvl3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3pPr>
            <a:lvl4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4pPr>
            <a:lvl5pPr algn="ctr" rtl="0" eaLnBrk="0" fontAlgn="base" hangingPunct="0">
              <a:spcBef>
                <a:spcPct val="0"/>
              </a:spcBef>
              <a:spcAft>
                <a:spcPct val="0"/>
              </a:spcAft>
              <a:defRPr sz="4400">
                <a:solidFill>
                  <a:srgbClr val="000000"/>
                </a:solidFill>
                <a:latin typeface="+mn-lt"/>
                <a:ea typeface="+mn-ea"/>
                <a:cs typeface="+mn-cs"/>
                <a:sym typeface="Calibri" panose="020F0502020204030204" pitchFamily="34" charset="0"/>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eaLnBrk="1" hangingPunct="1">
              <a:defRPr/>
            </a:pPr>
            <a:r>
              <a:rPr lang="en-US" altLang="en-US" sz="4000" b="1" kern="0">
                <a:solidFill>
                  <a:srgbClr val="008F00"/>
                </a:solidFill>
              </a:rPr>
              <a:t>HOPE-LVB Integrated PHE Model</a:t>
            </a:r>
          </a:p>
        </p:txBody>
      </p:sp>
      <p:sp>
        <p:nvSpPr>
          <p:cNvPr id="15371" name="Line 5">
            <a:extLst>
              <a:ext uri="{FF2B5EF4-FFF2-40B4-BE49-F238E27FC236}">
                <a16:creationId xmlns:a16="http://schemas.microsoft.com/office/drawing/2014/main" id="{ECFC9EDE-7BA0-42E4-91EC-6D46ADD13B3F}"/>
              </a:ext>
            </a:extLst>
          </p:cNvPr>
          <p:cNvSpPr>
            <a:spLocks noChangeShapeType="1"/>
          </p:cNvSpPr>
          <p:nvPr/>
        </p:nvSpPr>
        <p:spPr bwMode="auto">
          <a:xfrm flipV="1">
            <a:off x="615950" y="1111250"/>
            <a:ext cx="7899400" cy="9525"/>
          </a:xfrm>
          <a:prstGeom prst="line">
            <a:avLst/>
          </a:prstGeom>
          <a:noFill/>
          <a:ln w="57150" cmpd="thinThick">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6">
            <a:extLst>
              <a:ext uri="{FF2B5EF4-FFF2-40B4-BE49-F238E27FC236}">
                <a16:creationId xmlns:a16="http://schemas.microsoft.com/office/drawing/2014/main" id="{E265FAC1-5212-4F5F-B424-108DF337B5CC}"/>
              </a:ext>
            </a:extLst>
          </p:cNvPr>
          <p:cNvSpPr>
            <a:spLocks noChangeShapeType="1"/>
          </p:cNvSpPr>
          <p:nvPr/>
        </p:nvSpPr>
        <p:spPr bwMode="auto">
          <a:xfrm flipV="1">
            <a:off x="615950" y="1165225"/>
            <a:ext cx="7899400" cy="952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1784F43C-581E-4BAB-B9E9-20A0988FF60C}"/>
              </a:ext>
            </a:extLst>
          </p:cNvPr>
          <p:cNvSpPr txBox="1">
            <a:spLocks noChangeArrowheads="1"/>
          </p:cNvSpPr>
          <p:nvPr/>
        </p:nvSpPr>
        <p:spPr bwMode="auto">
          <a:xfrm>
            <a:off x="477838" y="2513013"/>
            <a:ext cx="5688012" cy="2911475"/>
          </a:xfrm>
          <a:prstGeom prst="rect">
            <a:avLst/>
          </a:prstGeom>
          <a:noFill/>
          <a:ln>
            <a:noFill/>
          </a:ln>
        </p:spPr>
        <p:txBody>
          <a:bodyPr>
            <a:spAutoFit/>
          </a:bodyPr>
          <a:lstStyle>
            <a:lvl1pPr marL="457200" indent="-457200">
              <a:spcBef>
                <a:spcPts val="700"/>
              </a:spcBef>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hangingPunct="1">
              <a:lnSpc>
                <a:spcPct val="110000"/>
              </a:lnSpc>
              <a:spcBef>
                <a:spcPct val="50000"/>
              </a:spcBef>
              <a:buSzTx/>
              <a:buFontTx/>
              <a:buChar char="•"/>
              <a:defRPr/>
            </a:pPr>
            <a:r>
              <a:rPr lang="en-US" altLang="en-US" sz="2600" dirty="0">
                <a:solidFill>
                  <a:srgbClr val="000099"/>
                </a:solidFill>
                <a:latin typeface="+mn-lt"/>
                <a:cs typeface="Arial" panose="020B0604020202020204" pitchFamily="34" charset="0"/>
              </a:rPr>
              <a:t>Planning for scale up began with the design of the project</a:t>
            </a:r>
          </a:p>
          <a:p>
            <a:pPr eaLnBrk="1" hangingPunct="1">
              <a:lnSpc>
                <a:spcPct val="110000"/>
              </a:lnSpc>
              <a:spcBef>
                <a:spcPct val="50000"/>
              </a:spcBef>
              <a:buSzTx/>
              <a:buFontTx/>
              <a:buChar char="•"/>
              <a:defRPr/>
            </a:pPr>
            <a:r>
              <a:rPr lang="en-US" altLang="en-US" sz="2600" dirty="0">
                <a:solidFill>
                  <a:srgbClr val="000099"/>
                </a:solidFill>
                <a:latin typeface="+mn-lt"/>
                <a:cs typeface="Arial" panose="020B0604020202020204" pitchFamily="34" charset="0"/>
              </a:rPr>
              <a:t>Implementation was strategically managed for sustainability and future scale-up success using </a:t>
            </a:r>
            <a:r>
              <a:rPr lang="en-US" altLang="en-US" sz="2600" dirty="0" err="1">
                <a:solidFill>
                  <a:srgbClr val="000099"/>
                </a:solidFill>
                <a:latin typeface="+mn-lt"/>
                <a:cs typeface="Arial" panose="020B0604020202020204" pitchFamily="34" charset="0"/>
              </a:rPr>
              <a:t>ExpandNet</a:t>
            </a:r>
            <a:r>
              <a:rPr lang="en-US" altLang="en-US" sz="2600" dirty="0">
                <a:solidFill>
                  <a:srgbClr val="000099"/>
                </a:solidFill>
                <a:latin typeface="+mn-lt"/>
                <a:cs typeface="Arial" panose="020B0604020202020204" pitchFamily="34" charset="0"/>
              </a:rPr>
              <a:t>/WHO guidance</a:t>
            </a:r>
          </a:p>
        </p:txBody>
      </p:sp>
      <p:sp>
        <p:nvSpPr>
          <p:cNvPr id="17410" name="Line 5">
            <a:extLst>
              <a:ext uri="{FF2B5EF4-FFF2-40B4-BE49-F238E27FC236}">
                <a16:creationId xmlns:a16="http://schemas.microsoft.com/office/drawing/2014/main" id="{06118D8F-6101-4A79-AF56-C844EF996F6C}"/>
              </a:ext>
            </a:extLst>
          </p:cNvPr>
          <p:cNvSpPr>
            <a:spLocks noChangeShapeType="1"/>
          </p:cNvSpPr>
          <p:nvPr/>
        </p:nvSpPr>
        <p:spPr bwMode="auto">
          <a:xfrm flipV="1">
            <a:off x="660400" y="1952625"/>
            <a:ext cx="7899400" cy="9525"/>
          </a:xfrm>
          <a:prstGeom prst="line">
            <a:avLst/>
          </a:prstGeom>
          <a:noFill/>
          <a:ln w="57150" cmpd="thinThick">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1" name="Line 6">
            <a:extLst>
              <a:ext uri="{FF2B5EF4-FFF2-40B4-BE49-F238E27FC236}">
                <a16:creationId xmlns:a16="http://schemas.microsoft.com/office/drawing/2014/main" id="{34E1E0D0-C5F3-46F8-AFF9-D1E06385B957}"/>
              </a:ext>
            </a:extLst>
          </p:cNvPr>
          <p:cNvSpPr>
            <a:spLocks noChangeShapeType="1"/>
          </p:cNvSpPr>
          <p:nvPr/>
        </p:nvSpPr>
        <p:spPr bwMode="auto">
          <a:xfrm flipV="1">
            <a:off x="660400" y="2006600"/>
            <a:ext cx="7899400" cy="952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Slide Number Placeholder 2">
            <a:extLst>
              <a:ext uri="{FF2B5EF4-FFF2-40B4-BE49-F238E27FC236}">
                <a16:creationId xmlns:a16="http://schemas.microsoft.com/office/drawing/2014/main" id="{3C412751-9670-4A58-8FA5-574C8B20A939}"/>
              </a:ext>
            </a:extLst>
          </p:cNvPr>
          <p:cNvSpPr>
            <a:spLocks noGrp="1" noChangeArrowheads="1"/>
          </p:cNvSpPr>
          <p:nvPr>
            <p:ph type="sldNum" sz="quarter" idx="10"/>
          </p:nvPr>
        </p:nvSpPr>
        <p:spPr>
          <a:xfrm>
            <a:off x="6553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anchor="t"/>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4568512F-7877-4F3C-9D7B-FB097ED8EF80}" type="slidenum">
              <a:rPr lang="en-US" altLang="en-US" sz="1400" b="1" smtClean="0">
                <a:latin typeface="Georgia" panose="02040502050405020303" pitchFamily="18" charset="0"/>
              </a:rPr>
              <a:pPr hangingPunct="1">
                <a:spcBef>
                  <a:spcPct val="0"/>
                </a:spcBef>
                <a:buSzTx/>
                <a:buFontTx/>
                <a:buNone/>
              </a:pPr>
              <a:t>5</a:t>
            </a:fld>
            <a:endParaRPr lang="en-US" altLang="en-US" sz="2000">
              <a:solidFill>
                <a:srgbClr val="000099"/>
              </a:solidFill>
              <a:latin typeface="Georgia" panose="02040502050405020303" pitchFamily="18" charset="0"/>
            </a:endParaRPr>
          </a:p>
        </p:txBody>
      </p:sp>
      <p:sp>
        <p:nvSpPr>
          <p:cNvPr id="7" name="Text Box 2">
            <a:extLst>
              <a:ext uri="{FF2B5EF4-FFF2-40B4-BE49-F238E27FC236}">
                <a16:creationId xmlns:a16="http://schemas.microsoft.com/office/drawing/2014/main" id="{44E6E6B5-0CBC-47E5-B5C5-D3502109603C}"/>
              </a:ext>
            </a:extLst>
          </p:cNvPr>
          <p:cNvSpPr txBox="1">
            <a:spLocks noChangeArrowheads="1"/>
          </p:cNvSpPr>
          <p:nvPr/>
        </p:nvSpPr>
        <p:spPr bwMode="auto">
          <a:xfrm>
            <a:off x="792163" y="652463"/>
            <a:ext cx="7685087" cy="1201737"/>
          </a:xfrm>
          <a:prstGeom prst="rect">
            <a:avLst/>
          </a:prstGeom>
          <a:noFill/>
          <a:ln>
            <a:noFill/>
          </a:ln>
          <a:effectLst/>
        </p:spPr>
        <p:txBody>
          <a:bodyPr>
            <a:spAutoFit/>
          </a:bodyPr>
          <a:lstStyle/>
          <a:p>
            <a:pPr algn="ctr">
              <a:spcBef>
                <a:spcPct val="50000"/>
              </a:spcBef>
              <a:defRPr/>
            </a:pPr>
            <a:r>
              <a:rPr lang="en-US" sz="3600" b="1" dirty="0">
                <a:solidFill>
                  <a:srgbClr val="008F00"/>
                </a:solidFill>
                <a:effectLst>
                  <a:outerShdw blurRad="38100" dist="38100" dir="2700000" algn="tl">
                    <a:srgbClr val="C0C0C0"/>
                  </a:outerShdw>
                </a:effectLst>
                <a:latin typeface="+mn-lt"/>
              </a:rPr>
              <a:t>HoPE-LVB began and was implemented with sustainable scale up in mind</a:t>
            </a:r>
          </a:p>
        </p:txBody>
      </p:sp>
      <p:pic>
        <p:nvPicPr>
          <p:cNvPr id="17414" name="Picture 7">
            <a:extLst>
              <a:ext uri="{FF2B5EF4-FFF2-40B4-BE49-F238E27FC236}">
                <a16:creationId xmlns:a16="http://schemas.microsoft.com/office/drawing/2014/main" id="{08DAA262-915B-4C38-8C46-4CA85366B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725" y="2405063"/>
            <a:ext cx="2357438" cy="3327400"/>
          </a:xfrm>
          <a:prstGeom prst="rect">
            <a:avLst/>
          </a:prstGeom>
          <a:noFill/>
          <a:ln w="9525">
            <a:solidFill>
              <a:srgbClr val="000000"/>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17415" name="Picture 9" descr="scl2">
            <a:extLst>
              <a:ext uri="{FF2B5EF4-FFF2-40B4-BE49-F238E27FC236}">
                <a16:creationId xmlns:a16="http://schemas.microsoft.com/office/drawing/2014/main" id="{4AF13BBB-0FBF-4CBB-BAD7-78AD64D8D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313" y="6245225"/>
            <a:ext cx="17208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A2DA02-875D-46D2-B31B-28293C6AE5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157663"/>
            <a:ext cx="2476500" cy="1600200"/>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19458" name="Rectangle 5">
            <a:extLst>
              <a:ext uri="{FF2B5EF4-FFF2-40B4-BE49-F238E27FC236}">
                <a16:creationId xmlns:a16="http://schemas.microsoft.com/office/drawing/2014/main" id="{6A24FBDE-119F-4E74-BC8A-608618F62A53}"/>
              </a:ext>
            </a:extLst>
          </p:cNvPr>
          <p:cNvSpPr>
            <a:spLocks noChangeArrowheads="1"/>
          </p:cNvSpPr>
          <p:nvPr/>
        </p:nvSpPr>
        <p:spPr bwMode="auto">
          <a:xfrm>
            <a:off x="993775" y="431800"/>
            <a:ext cx="7448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US" altLang="en-US" sz="2700" b="1">
                <a:solidFill>
                  <a:srgbClr val="008F00"/>
                </a:solidFill>
                <a:latin typeface="Arial" panose="020B0604020202020204" pitchFamily="34" charset="0"/>
                <a:cs typeface="Arial" panose="020B0604020202020204" pitchFamily="34" charset="0"/>
              </a:rPr>
              <a:t>Involving key stakeholders from community, district/county, national and regional levels</a:t>
            </a:r>
          </a:p>
        </p:txBody>
      </p:sp>
      <p:pic>
        <p:nvPicPr>
          <p:cNvPr id="19459" name="Picture 3">
            <a:extLst>
              <a:ext uri="{FF2B5EF4-FFF2-40B4-BE49-F238E27FC236}">
                <a16:creationId xmlns:a16="http://schemas.microsoft.com/office/drawing/2014/main" id="{9EA32165-3819-40FE-A6C8-69461FC22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2182813"/>
            <a:ext cx="235743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Box 9">
            <a:extLst>
              <a:ext uri="{FF2B5EF4-FFF2-40B4-BE49-F238E27FC236}">
                <a16:creationId xmlns:a16="http://schemas.microsoft.com/office/drawing/2014/main" id="{A77D617C-053F-40C3-8F4A-91C6EB959A3F}"/>
              </a:ext>
            </a:extLst>
          </p:cNvPr>
          <p:cNvSpPr txBox="1">
            <a:spLocks noChangeArrowheads="1"/>
          </p:cNvSpPr>
          <p:nvPr/>
        </p:nvSpPr>
        <p:spPr bwMode="auto">
          <a:xfrm>
            <a:off x="995363" y="3743325"/>
            <a:ext cx="2255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US" altLang="en-US" sz="1400" i="1"/>
              <a:t>National Population Council </a:t>
            </a:r>
          </a:p>
        </p:txBody>
      </p:sp>
      <p:sp>
        <p:nvSpPr>
          <p:cNvPr id="19461" name="Line 5">
            <a:extLst>
              <a:ext uri="{FF2B5EF4-FFF2-40B4-BE49-F238E27FC236}">
                <a16:creationId xmlns:a16="http://schemas.microsoft.com/office/drawing/2014/main" id="{0CDF4A09-E71C-4BB7-84DC-8D19837646A1}"/>
              </a:ext>
            </a:extLst>
          </p:cNvPr>
          <p:cNvSpPr>
            <a:spLocks noChangeShapeType="1"/>
          </p:cNvSpPr>
          <p:nvPr/>
        </p:nvSpPr>
        <p:spPr bwMode="auto">
          <a:xfrm>
            <a:off x="1485900" y="1552575"/>
            <a:ext cx="6229350" cy="0"/>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a:extLst>
              <a:ext uri="{FF2B5EF4-FFF2-40B4-BE49-F238E27FC236}">
                <a16:creationId xmlns:a16="http://schemas.microsoft.com/office/drawing/2014/main" id="{EFABB3B6-BAA1-4404-BFA9-F3272220E60D}"/>
              </a:ext>
            </a:extLst>
          </p:cNvPr>
          <p:cNvSpPr>
            <a:spLocks noChangeShapeType="1"/>
          </p:cNvSpPr>
          <p:nvPr/>
        </p:nvSpPr>
        <p:spPr bwMode="auto">
          <a:xfrm>
            <a:off x="1485900" y="1608138"/>
            <a:ext cx="622935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Slide Number Placeholder 3">
            <a:extLst>
              <a:ext uri="{FF2B5EF4-FFF2-40B4-BE49-F238E27FC236}">
                <a16:creationId xmlns:a16="http://schemas.microsoft.com/office/drawing/2014/main" id="{2D669B5D-2695-4162-A06B-38797EC514E9}"/>
              </a:ext>
            </a:extLst>
          </p:cNvPr>
          <p:cNvSpPr>
            <a:spLocks noGrp="1" noChangeArrowheads="1"/>
          </p:cNvSpPr>
          <p:nvPr>
            <p:ph type="sldNum" sz="quarter" idx="10"/>
          </p:nvPr>
        </p:nvSpPr>
        <p:spPr>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B8C10D21-32FF-4D29-BAEE-4FDFE025D2AF}" type="slidenum">
              <a:rPr lang="en-US" altLang="en-US" sz="1200" smtClean="0">
                <a:solidFill>
                  <a:srgbClr val="898989"/>
                </a:solidFill>
              </a:rPr>
              <a:pPr hangingPunct="1">
                <a:spcBef>
                  <a:spcPct val="0"/>
                </a:spcBef>
                <a:buSzTx/>
                <a:buFontTx/>
                <a:buNone/>
              </a:pPr>
              <a:t>6</a:t>
            </a:fld>
            <a:endParaRPr lang="en-US" altLang="en-US" sz="1200">
              <a:solidFill>
                <a:srgbClr val="898989"/>
              </a:solidFill>
            </a:endParaRPr>
          </a:p>
        </p:txBody>
      </p:sp>
      <p:pic>
        <p:nvPicPr>
          <p:cNvPr id="3" name="TextBox 2">
            <a:extLst>
              <a:ext uri="{FF2B5EF4-FFF2-40B4-BE49-F238E27FC236}">
                <a16:creationId xmlns:a16="http://schemas.microsoft.com/office/drawing/2014/main" id="{CE6C180F-0871-499A-B656-8C125BE18B4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900" y="1943100"/>
            <a:ext cx="5308600" cy="430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a:extLst>
              <a:ext uri="{FF2B5EF4-FFF2-40B4-BE49-F238E27FC236}">
                <a16:creationId xmlns:a16="http://schemas.microsoft.com/office/drawing/2014/main" id="{199C7533-34B9-4628-BCAA-D026E1F83B99}"/>
              </a:ext>
            </a:extLst>
          </p:cNvPr>
          <p:cNvSpPr txBox="1">
            <a:spLocks noGrp="1" noChangeArrowheads="1"/>
          </p:cNvSpPr>
          <p:nvPr>
            <p:ph idx="1"/>
          </p:nvPr>
        </p:nvSpPr>
        <p:spPr>
          <a:xfrm>
            <a:off x="744538" y="1938338"/>
            <a:ext cx="7993062" cy="4056062"/>
          </a:xfrm>
        </p:spPr>
        <p:txBody>
          <a:bodyPr/>
          <a:lstStyle/>
          <a:p>
            <a:pPr marL="257175" lvl="1" indent="-257175">
              <a:buFont typeface="Arial" panose="020B0604020202020204" pitchFamily="34" charset="0"/>
              <a:buChar char="•"/>
            </a:pPr>
            <a:r>
              <a:rPr lang="en-US" altLang="en-US" sz="2400" b="1">
                <a:solidFill>
                  <a:srgbClr val="000099"/>
                </a:solidFill>
              </a:rPr>
              <a:t>Periodically analyzed how the project was doing against the recommendations from the guide</a:t>
            </a:r>
          </a:p>
          <a:p>
            <a:pPr marL="257175" lvl="1" indent="-257175">
              <a:buFont typeface="Arial" panose="020B0604020202020204" pitchFamily="34" charset="0"/>
              <a:buChar char="•"/>
            </a:pPr>
            <a:r>
              <a:rPr lang="en-US" altLang="en-US" sz="2400" b="1">
                <a:solidFill>
                  <a:srgbClr val="000099"/>
                </a:solidFill>
              </a:rPr>
              <a:t>Feasibility, relevance, practicality, affordability &amp; timeliness</a:t>
            </a:r>
          </a:p>
          <a:p>
            <a:pPr marL="257175" lvl="1" indent="-257175">
              <a:buFont typeface="Arial" panose="020B0604020202020204" pitchFamily="34" charset="0"/>
              <a:buChar char="•"/>
            </a:pPr>
            <a:r>
              <a:rPr lang="en-US" altLang="en-US" sz="2400" b="1">
                <a:solidFill>
                  <a:srgbClr val="000099"/>
                </a:solidFill>
              </a:rPr>
              <a:t>Free from negative effects on other processes/ activities/ ecosystem	</a:t>
            </a:r>
          </a:p>
          <a:p>
            <a:pPr marL="257175" lvl="1" indent="-257175">
              <a:buFont typeface="Arial" panose="020B0604020202020204" pitchFamily="34" charset="0"/>
              <a:buChar char="•"/>
            </a:pPr>
            <a:r>
              <a:rPr lang="en-US" altLang="en-US" sz="2400" b="1">
                <a:solidFill>
                  <a:srgbClr val="000099"/>
                </a:solidFill>
              </a:rPr>
              <a:t>Support from key stakeholders (various levels)	</a:t>
            </a:r>
          </a:p>
          <a:p>
            <a:pPr marL="257175" lvl="1" indent="-257175">
              <a:buFont typeface="Arial" panose="020B0604020202020204" pitchFamily="34" charset="0"/>
              <a:buChar char="•"/>
            </a:pPr>
            <a:r>
              <a:rPr lang="en-US" altLang="en-US" sz="2400" b="1">
                <a:solidFill>
                  <a:srgbClr val="000099"/>
                </a:solidFill>
              </a:rPr>
              <a:t>Consistent with existing regional, national plans, policies, priorities and service modalities	</a:t>
            </a:r>
          </a:p>
          <a:p>
            <a:pPr marL="257175" lvl="1" indent="-257175">
              <a:buFont typeface="Arial" panose="020B0604020202020204" pitchFamily="34" charset="0"/>
              <a:buChar char="•"/>
            </a:pPr>
            <a:r>
              <a:rPr lang="en-US" altLang="en-US" sz="2400" b="1">
                <a:solidFill>
                  <a:srgbClr val="000099"/>
                </a:solidFill>
              </a:rPr>
              <a:t>Potential for sustainability &amp; scalability</a:t>
            </a:r>
          </a:p>
          <a:p>
            <a:endParaRPr lang="en-US" altLang="en-US" sz="2800" b="1">
              <a:solidFill>
                <a:srgbClr val="000099"/>
              </a:solidFill>
            </a:endParaRPr>
          </a:p>
        </p:txBody>
      </p:sp>
      <p:sp>
        <p:nvSpPr>
          <p:cNvPr id="20482" name="Title 3">
            <a:extLst>
              <a:ext uri="{FF2B5EF4-FFF2-40B4-BE49-F238E27FC236}">
                <a16:creationId xmlns:a16="http://schemas.microsoft.com/office/drawing/2014/main" id="{24CA925F-F378-49C0-BB71-4FBD0CF52BB4}"/>
              </a:ext>
            </a:extLst>
          </p:cNvPr>
          <p:cNvSpPr txBox="1">
            <a:spLocks noGrp="1" noChangeArrowheads="1"/>
          </p:cNvSpPr>
          <p:nvPr>
            <p:ph type="title"/>
          </p:nvPr>
        </p:nvSpPr>
        <p:spPr>
          <a:xfrm>
            <a:off x="909638" y="514350"/>
            <a:ext cx="7381875" cy="1076325"/>
          </a:xfrm>
        </p:spPr>
        <p:txBody>
          <a:bodyPr>
            <a:spAutoFit/>
          </a:bodyPr>
          <a:lstStyle/>
          <a:p>
            <a:r>
              <a:rPr lang="en-US" altLang="en-US" sz="3200" b="1">
                <a:solidFill>
                  <a:srgbClr val="008F00"/>
                </a:solidFill>
                <a:latin typeface="Arial" panose="020B0604020202020204" pitchFamily="34" charset="0"/>
                <a:cs typeface="Arial" panose="020B0604020202020204" pitchFamily="34" charset="0"/>
              </a:rPr>
              <a:t>HoPE-LVB approaches analyzed along several dimensions</a:t>
            </a:r>
          </a:p>
        </p:txBody>
      </p:sp>
      <p:sp>
        <p:nvSpPr>
          <p:cNvPr id="20483" name="Slide Number Placeholder 1">
            <a:extLst>
              <a:ext uri="{FF2B5EF4-FFF2-40B4-BE49-F238E27FC236}">
                <a16:creationId xmlns:a16="http://schemas.microsoft.com/office/drawing/2014/main" id="{C90DE301-54CD-4A38-A899-9CE3EFBF2546}"/>
              </a:ext>
            </a:extLst>
          </p:cNvPr>
          <p:cNvSpPr>
            <a:spLocks noGrp="1" noChangeArrowheads="1"/>
          </p:cNvSpPr>
          <p:nvPr>
            <p:ph type="sldNum" sz="quarter" idx="10"/>
          </p:nvPr>
        </p:nvSpPr>
        <p:spPr>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ED971053-9ABA-4A01-B7BA-8053573DE9AD}" type="slidenum">
              <a:rPr lang="en-US" altLang="en-US" sz="1200" smtClean="0">
                <a:solidFill>
                  <a:srgbClr val="898989"/>
                </a:solidFill>
              </a:rPr>
              <a:pPr hangingPunct="1">
                <a:spcBef>
                  <a:spcPct val="0"/>
                </a:spcBef>
                <a:buSzTx/>
                <a:buFontTx/>
                <a:buNone/>
              </a:pPr>
              <a:t>7</a:t>
            </a:fld>
            <a:endParaRPr lang="en-US" altLang="en-US" sz="1200">
              <a:solidFill>
                <a:srgbClr val="898989"/>
              </a:solidFill>
            </a:endParaRPr>
          </a:p>
        </p:txBody>
      </p:sp>
      <p:sp>
        <p:nvSpPr>
          <p:cNvPr id="20484" name="Line 5">
            <a:extLst>
              <a:ext uri="{FF2B5EF4-FFF2-40B4-BE49-F238E27FC236}">
                <a16:creationId xmlns:a16="http://schemas.microsoft.com/office/drawing/2014/main" id="{DBEC95A8-2718-4AF6-AC8A-4BD264648C68}"/>
              </a:ext>
            </a:extLst>
          </p:cNvPr>
          <p:cNvSpPr>
            <a:spLocks noChangeShapeType="1"/>
          </p:cNvSpPr>
          <p:nvPr/>
        </p:nvSpPr>
        <p:spPr bwMode="auto">
          <a:xfrm>
            <a:off x="1485900" y="1655763"/>
            <a:ext cx="6229350" cy="0"/>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Line 6">
            <a:extLst>
              <a:ext uri="{FF2B5EF4-FFF2-40B4-BE49-F238E27FC236}">
                <a16:creationId xmlns:a16="http://schemas.microsoft.com/office/drawing/2014/main" id="{2EAA2B9C-70A1-4109-97B4-DFCFE3629FD2}"/>
              </a:ext>
            </a:extLst>
          </p:cNvPr>
          <p:cNvSpPr>
            <a:spLocks noChangeShapeType="1"/>
          </p:cNvSpPr>
          <p:nvPr/>
        </p:nvSpPr>
        <p:spPr bwMode="auto">
          <a:xfrm>
            <a:off x="1485900" y="1711325"/>
            <a:ext cx="622935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E6F0D-37B9-4632-B2C8-61004AC9E0FE}"/>
              </a:ext>
            </a:extLst>
          </p:cNvPr>
          <p:cNvSpPr>
            <a:spLocks noGrp="1"/>
          </p:cNvSpPr>
          <p:nvPr>
            <p:ph idx="1"/>
          </p:nvPr>
        </p:nvSpPr>
        <p:spPr>
          <a:xfrm>
            <a:off x="636588" y="2232025"/>
            <a:ext cx="4983162" cy="4179888"/>
          </a:xfrm>
        </p:spPr>
        <p:txBody>
          <a:bodyPr rtlCol="0">
            <a:noAutofit/>
          </a:bodyPr>
          <a:lstStyle/>
          <a:p>
            <a:pPr marL="0" indent="0" eaLnBrk="1" fontAlgn="auto" hangingPunct="1">
              <a:spcAft>
                <a:spcPts val="0"/>
              </a:spcAft>
              <a:buFont typeface="Arial" panose="020B0604020202020204" pitchFamily="34" charset="0"/>
              <a:buNone/>
              <a:defRPr/>
            </a:pPr>
            <a:r>
              <a:rPr lang="en-US" sz="2400" b="1" dirty="0">
                <a:solidFill>
                  <a:srgbClr val="00B0F0"/>
                </a:solidFill>
              </a:rPr>
              <a:t>WHAT WAS INITIALLY PLANNED: </a:t>
            </a:r>
          </a:p>
          <a:p>
            <a:pPr marL="0" indent="0" eaLnBrk="1" fontAlgn="auto" hangingPunct="1">
              <a:spcAft>
                <a:spcPts val="0"/>
              </a:spcAft>
              <a:buFont typeface="Arial" panose="020B0604020202020204" pitchFamily="34" charset="0"/>
              <a:buNone/>
              <a:defRPr/>
            </a:pPr>
            <a:r>
              <a:rPr lang="en-US" sz="2100" b="1" dirty="0">
                <a:solidFill>
                  <a:srgbClr val="000099"/>
                </a:solidFill>
              </a:rPr>
              <a:t>Agro-forestry interventions implemented</a:t>
            </a:r>
            <a:r>
              <a:rPr lang="en-US" sz="2100" b="1" u="sng" dirty="0">
                <a:solidFill>
                  <a:srgbClr val="000099"/>
                </a:solidFill>
              </a:rPr>
              <a:t> primarily by project personnel</a:t>
            </a:r>
            <a:r>
              <a:rPr lang="en-US" sz="2100" b="1" dirty="0">
                <a:solidFill>
                  <a:srgbClr val="000099"/>
                </a:solidFill>
              </a:rPr>
              <a:t> with communities in model households</a:t>
            </a:r>
          </a:p>
          <a:p>
            <a:pPr eaLnBrk="1" fontAlgn="auto" hangingPunct="1">
              <a:spcAft>
                <a:spcPts val="0"/>
              </a:spcAft>
              <a:defRPr/>
            </a:pPr>
            <a:endParaRPr lang="en-US" sz="1800" b="1" dirty="0">
              <a:solidFill>
                <a:srgbClr val="7030A0"/>
              </a:solidFill>
            </a:endParaRPr>
          </a:p>
          <a:p>
            <a:pPr marL="0" indent="0" eaLnBrk="1" fontAlgn="auto" hangingPunct="1">
              <a:spcAft>
                <a:spcPts val="0"/>
              </a:spcAft>
              <a:buFont typeface="Arial" panose="020B0604020202020204" pitchFamily="34" charset="0"/>
              <a:buNone/>
              <a:defRPr/>
            </a:pPr>
            <a:r>
              <a:rPr lang="en-US" sz="2400" b="1" dirty="0">
                <a:solidFill>
                  <a:srgbClr val="00B0F0"/>
                </a:solidFill>
              </a:rPr>
              <a:t>….AFTER GROUP ANALYSIS BECAME:</a:t>
            </a:r>
          </a:p>
          <a:p>
            <a:pPr marL="0" indent="0" eaLnBrk="1" fontAlgn="auto" hangingPunct="1">
              <a:spcAft>
                <a:spcPts val="0"/>
              </a:spcAft>
              <a:buFont typeface="Arial" panose="020B0604020202020204" pitchFamily="34" charset="0"/>
              <a:buNone/>
              <a:defRPr/>
            </a:pPr>
            <a:r>
              <a:rPr lang="en-US" sz="2000" b="1" dirty="0">
                <a:solidFill>
                  <a:srgbClr val="000099"/>
                </a:solidFill>
              </a:rPr>
              <a:t>Agro-forestry interventions </a:t>
            </a:r>
            <a:r>
              <a:rPr lang="en-US" sz="2000" b="1" u="sng" dirty="0">
                <a:solidFill>
                  <a:srgbClr val="000099"/>
                </a:solidFill>
              </a:rPr>
              <a:t>implemented jointly</a:t>
            </a:r>
            <a:r>
              <a:rPr lang="en-US" sz="2000" b="1" dirty="0">
                <a:solidFill>
                  <a:srgbClr val="000099"/>
                </a:solidFill>
              </a:rPr>
              <a:t> with district/county environmental officers, </a:t>
            </a:r>
            <a:r>
              <a:rPr lang="en-US" sz="2000" b="1" dirty="0" err="1">
                <a:solidFill>
                  <a:srgbClr val="000099"/>
                </a:solidFill>
              </a:rPr>
              <a:t>subcounty</a:t>
            </a:r>
            <a:r>
              <a:rPr lang="en-US" sz="2000" b="1" dirty="0">
                <a:solidFill>
                  <a:srgbClr val="000099"/>
                </a:solidFill>
              </a:rPr>
              <a:t> environment officials, village environmental committees, and community members</a:t>
            </a:r>
          </a:p>
        </p:txBody>
      </p:sp>
      <p:sp>
        <p:nvSpPr>
          <p:cNvPr id="21506" name="Title 3">
            <a:extLst>
              <a:ext uri="{FF2B5EF4-FFF2-40B4-BE49-F238E27FC236}">
                <a16:creationId xmlns:a16="http://schemas.microsoft.com/office/drawing/2014/main" id="{A008CC9B-11A6-47C8-84A6-AF3F5EF7FDCC}"/>
              </a:ext>
            </a:extLst>
          </p:cNvPr>
          <p:cNvSpPr txBox="1">
            <a:spLocks noGrp="1" noChangeArrowheads="1"/>
          </p:cNvSpPr>
          <p:nvPr>
            <p:ph type="title"/>
          </p:nvPr>
        </p:nvSpPr>
        <p:spPr>
          <a:xfrm>
            <a:off x="754063" y="404813"/>
            <a:ext cx="7512050" cy="1570037"/>
          </a:xfrm>
        </p:spPr>
        <p:txBody>
          <a:bodyPr>
            <a:spAutoFit/>
          </a:bodyPr>
          <a:lstStyle/>
          <a:p>
            <a:pPr eaLnBrk="1" hangingPunct="1"/>
            <a:r>
              <a:rPr lang="en-GB" altLang="en-US" sz="3200" b="1">
                <a:solidFill>
                  <a:srgbClr val="C00000"/>
                </a:solidFill>
              </a:rPr>
              <a:t>HoPELVB model tested in routine operating conditions and existing resource constraints to extent possible</a:t>
            </a:r>
            <a:r>
              <a:rPr lang="en-US" altLang="en-US" sz="3200" b="1">
                <a:solidFill>
                  <a:srgbClr val="C00000"/>
                </a:solidFill>
              </a:rPr>
              <a:t> (an example)</a:t>
            </a:r>
          </a:p>
        </p:txBody>
      </p:sp>
      <p:sp>
        <p:nvSpPr>
          <p:cNvPr id="21507" name="Line 5">
            <a:extLst>
              <a:ext uri="{FF2B5EF4-FFF2-40B4-BE49-F238E27FC236}">
                <a16:creationId xmlns:a16="http://schemas.microsoft.com/office/drawing/2014/main" id="{F3E3A245-928C-4BD6-A000-20C67B0CE31C}"/>
              </a:ext>
            </a:extLst>
          </p:cNvPr>
          <p:cNvSpPr>
            <a:spLocks noChangeShapeType="1"/>
          </p:cNvSpPr>
          <p:nvPr/>
        </p:nvSpPr>
        <p:spPr bwMode="auto">
          <a:xfrm>
            <a:off x="1395413" y="2103438"/>
            <a:ext cx="6229350" cy="0"/>
          </a:xfrm>
          <a:prstGeom prst="line">
            <a:avLst/>
          </a:prstGeom>
          <a:noFill/>
          <a:ln w="57150" cmpd="thinThick">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8" name="Line 6">
            <a:extLst>
              <a:ext uri="{FF2B5EF4-FFF2-40B4-BE49-F238E27FC236}">
                <a16:creationId xmlns:a16="http://schemas.microsoft.com/office/drawing/2014/main" id="{9A6C1B83-B741-431B-9E36-C4286F0763A5}"/>
              </a:ext>
            </a:extLst>
          </p:cNvPr>
          <p:cNvSpPr>
            <a:spLocks noChangeShapeType="1"/>
          </p:cNvSpPr>
          <p:nvPr/>
        </p:nvSpPr>
        <p:spPr bwMode="auto">
          <a:xfrm>
            <a:off x="1395413" y="2147888"/>
            <a:ext cx="6229350" cy="0"/>
          </a:xfrm>
          <a:prstGeom prst="line">
            <a:avLst/>
          </a:prstGeom>
          <a:noFill/>
          <a:ln w="1270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Slide Number Placeholder 3">
            <a:extLst>
              <a:ext uri="{FF2B5EF4-FFF2-40B4-BE49-F238E27FC236}">
                <a16:creationId xmlns:a16="http://schemas.microsoft.com/office/drawing/2014/main" id="{2EF59E23-0949-4CF5-AEC5-82231181D22D}"/>
              </a:ext>
            </a:extLst>
          </p:cNvPr>
          <p:cNvSpPr>
            <a:spLocks noGrp="1"/>
          </p:cNvSpPr>
          <p:nvPr>
            <p:ph type="sldNum" sz="quarter" idx="10"/>
          </p:nvPr>
        </p:nvSpPr>
        <p:spPr>
          <a:xfrm>
            <a:off x="8737600" y="6245225"/>
            <a:ext cx="2844800" cy="47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rIns="91440" anchor="t"/>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82638" indent="-325438">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hangingPunct="1">
              <a:spcBef>
                <a:spcPct val="0"/>
              </a:spcBef>
              <a:buSzTx/>
              <a:buFontTx/>
              <a:buNone/>
            </a:pPr>
            <a:fld id="{0C585D09-02E5-4520-BE7B-059272DC7AAC}" type="slidenum">
              <a:rPr lang="en-US" altLang="en-US" sz="1400" b="1" smtClean="0">
                <a:latin typeface="Georgia" panose="02040502050405020303" pitchFamily="18" charset="0"/>
              </a:rPr>
              <a:pPr hangingPunct="1">
                <a:spcBef>
                  <a:spcPct val="0"/>
                </a:spcBef>
                <a:buSzTx/>
                <a:buFontTx/>
                <a:buNone/>
              </a:pPr>
              <a:t>8</a:t>
            </a:fld>
            <a:endParaRPr lang="en-US" altLang="en-US" sz="900" b="1">
              <a:solidFill>
                <a:srgbClr val="898989"/>
              </a:solidFill>
              <a:latin typeface="Georgia" panose="02040502050405020303" pitchFamily="18" charset="0"/>
            </a:endParaRPr>
          </a:p>
        </p:txBody>
      </p:sp>
      <p:pic>
        <p:nvPicPr>
          <p:cNvPr id="21510" name="Content Placeholder 6" descr="Content Placeholder 6">
            <a:extLst>
              <a:ext uri="{FF2B5EF4-FFF2-40B4-BE49-F238E27FC236}">
                <a16:creationId xmlns:a16="http://schemas.microsoft.com/office/drawing/2014/main" id="{CCF47412-FE2B-4D87-9482-6C05FF627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41"/>
          <a:stretch>
            <a:fillRect/>
          </a:stretch>
        </p:blipFill>
        <p:spPr bwMode="auto">
          <a:xfrm>
            <a:off x="5511800" y="2520950"/>
            <a:ext cx="32258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B80808-755E-425B-A8F3-6DE17C586056}"/>
              </a:ext>
            </a:extLst>
          </p:cNvPr>
          <p:cNvSpPr/>
          <p:nvPr/>
        </p:nvSpPr>
        <p:spPr>
          <a:xfrm>
            <a:off x="4264025" y="1543050"/>
            <a:ext cx="4514850" cy="3970338"/>
          </a:xfrm>
          <a:prstGeom prst="rect">
            <a:avLst/>
          </a:prstGeom>
          <a:solidFill>
            <a:srgbClr val="1C4F6A">
              <a:alpha val="66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6" name="Rectangle 5">
            <a:extLst>
              <a:ext uri="{FF2B5EF4-FFF2-40B4-BE49-F238E27FC236}">
                <a16:creationId xmlns:a16="http://schemas.microsoft.com/office/drawing/2014/main" id="{17EF4D77-21CB-4F57-AC4E-B01F4C1DF42A}"/>
              </a:ext>
            </a:extLst>
          </p:cNvPr>
          <p:cNvSpPr/>
          <p:nvPr/>
        </p:nvSpPr>
        <p:spPr>
          <a:xfrm>
            <a:off x="4378325" y="1714500"/>
            <a:ext cx="4343400" cy="3798888"/>
          </a:xfrm>
          <a:prstGeom prst="rect">
            <a:avLst/>
          </a:prstGeom>
        </p:spPr>
        <p:txBody>
          <a:bodyPr>
            <a:spAutoFit/>
          </a:bodyPr>
          <a:lstStyle/>
          <a:p>
            <a:pPr indent="1191">
              <a:lnSpc>
                <a:spcPct val="110000"/>
              </a:lnSpc>
              <a:spcBef>
                <a:spcPct val="50000"/>
              </a:spcBef>
              <a:defRPr/>
            </a:pPr>
            <a:r>
              <a:rPr lang="en-US" altLang="en-US" sz="1950" b="1" dirty="0">
                <a:solidFill>
                  <a:srgbClr val="FFFFFF"/>
                </a:solidFill>
                <a:latin typeface="Helvetica" pitchFamily="34" charset="0"/>
              </a:rPr>
              <a:t>“One thing that I like about the approach  HoPE-LVB uses is utilizing the [MOH] Community Strategy… using our CHWs and using that strategy, they didn’t employ other institutions, they use the already existing structures… already developed in the community.”</a:t>
            </a:r>
          </a:p>
          <a:p>
            <a:pPr indent="1191" algn="r">
              <a:lnSpc>
                <a:spcPct val="110000"/>
              </a:lnSpc>
              <a:spcBef>
                <a:spcPct val="50000"/>
              </a:spcBef>
              <a:defRPr/>
            </a:pPr>
            <a:r>
              <a:rPr lang="en-US" b="1" dirty="0">
                <a:solidFill>
                  <a:srgbClr val="FFFFFF"/>
                </a:solidFill>
                <a:latin typeface="Helvetica" panose="020B0604020202020204" pitchFamily="34" charset="0"/>
                <a:cs typeface="Helvetica" panose="020B0604020202020204" pitchFamily="34" charset="0"/>
              </a:rPr>
              <a:t> </a:t>
            </a:r>
            <a:r>
              <a:rPr lang="en-US" b="1" i="1" dirty="0">
                <a:solidFill>
                  <a:srgbClr val="FFFFFF"/>
                </a:solidFill>
                <a:latin typeface="Helvetica" panose="020B0604020202020204" pitchFamily="34" charset="0"/>
                <a:cs typeface="Helvetica" panose="020B0604020202020204" pitchFamily="34" charset="0"/>
              </a:rPr>
              <a:t>- </a:t>
            </a:r>
            <a:r>
              <a:rPr lang="en-US" b="1" i="1" dirty="0" err="1">
                <a:solidFill>
                  <a:srgbClr val="FFFFFF"/>
                </a:solidFill>
                <a:latin typeface="Helvetica" panose="020B0604020202020204" pitchFamily="34" charset="0"/>
                <a:cs typeface="Helvetica" panose="020B0604020202020204" pitchFamily="34" charset="0"/>
              </a:rPr>
              <a:t>Suba</a:t>
            </a:r>
            <a:r>
              <a:rPr lang="en-US" b="1" i="1" dirty="0">
                <a:solidFill>
                  <a:srgbClr val="FFFFFF"/>
                </a:solidFill>
                <a:latin typeface="Helvetica" panose="020B0604020202020204" pitchFamily="34" charset="0"/>
                <a:cs typeface="Helvetica" panose="020B0604020202020204" pitchFamily="34" charset="0"/>
              </a:rPr>
              <a:t> sub-county RH Coordinator, </a:t>
            </a:r>
            <a:r>
              <a:rPr lang="en-US" b="1" i="1" dirty="0" err="1">
                <a:solidFill>
                  <a:srgbClr val="FFFFFF"/>
                </a:solidFill>
                <a:latin typeface="Helvetica" panose="020B0604020202020204" pitchFamily="34" charset="0"/>
                <a:cs typeface="Helvetica" panose="020B0604020202020204" pitchFamily="34" charset="0"/>
              </a:rPr>
              <a:t>Homa</a:t>
            </a:r>
            <a:r>
              <a:rPr lang="en-US" b="1" i="1" dirty="0">
                <a:solidFill>
                  <a:srgbClr val="FFFFFF"/>
                </a:solidFill>
                <a:latin typeface="Helvetica" panose="020B0604020202020204" pitchFamily="34" charset="0"/>
                <a:cs typeface="Helvetica" panose="020B0604020202020204" pitchFamily="34" charset="0"/>
              </a:rPr>
              <a:t> Bay, Kenya</a:t>
            </a:r>
            <a:endParaRPr lang="en-US" altLang="en-US" b="1" i="1" dirty="0">
              <a:solidFill>
                <a:srgbClr val="FFFFFF"/>
              </a:solidFill>
              <a:latin typeface="Helvetica" pitchFamily="34" charset="0"/>
            </a:endParaRPr>
          </a:p>
        </p:txBody>
      </p:sp>
      <p:pic>
        <p:nvPicPr>
          <p:cNvPr id="22531" name="Picture 6" descr="Picture 6">
            <a:extLst>
              <a:ext uri="{FF2B5EF4-FFF2-40B4-BE49-F238E27FC236}">
                <a16:creationId xmlns:a16="http://schemas.microsoft.com/office/drawing/2014/main" id="{9C33E61C-167A-43E6-AABD-7722EA431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2106613"/>
            <a:ext cx="3938587"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3040</TotalTime>
  <Words>1236</Words>
  <Application>Microsoft Office PowerPoint</Application>
  <PresentationFormat>On-screen Show (4:3)</PresentationFormat>
  <Paragraphs>149</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Arial</vt:lpstr>
      <vt:lpstr>Georgia</vt:lpstr>
      <vt:lpstr>Helvetica</vt:lpstr>
      <vt:lpstr>MS PGothic</vt:lpstr>
      <vt:lpstr>Times New Roman</vt:lpstr>
      <vt:lpstr>Office Theme</vt:lpstr>
      <vt:lpstr>PowerPoint Presentation</vt:lpstr>
      <vt:lpstr>The Health of People and Environment in the Lake Victoria Basin (HoPELVB)</vt:lpstr>
      <vt:lpstr>PowerPoint Presentation</vt:lpstr>
      <vt:lpstr>PowerPoint Presentation</vt:lpstr>
      <vt:lpstr>PowerPoint Presentation</vt:lpstr>
      <vt:lpstr>PowerPoint Presentation</vt:lpstr>
      <vt:lpstr>HoPE-LVB approaches analyzed along several dimensions</vt:lpstr>
      <vt:lpstr>HoPELVB model tested in routine operating conditions and existing resource constraints to extent possible (an example)</vt:lpstr>
      <vt:lpstr>PowerPoint Presentation</vt:lpstr>
      <vt:lpstr>Sourcing for funds and support beyond the pilot stage</vt:lpstr>
      <vt:lpstr>HoPELVB’s examples of documentation and sharing lessons and first-hand experiences </vt:lpstr>
      <vt:lpstr>Necessary changes in policy, frameworks and plans from above and below  </vt:lpstr>
      <vt:lpstr>PowerPoint Presentation</vt:lpstr>
      <vt:lpstr>PowerPoint Presentation</vt:lpstr>
      <vt:lpstr>Phase II of HoPE-LVB (2015-2017) </vt:lpstr>
      <vt:lpstr>Examples of key outcomes from HoPE’s scaling up strategy development efforts in Uganda</vt:lpstr>
      <vt:lpstr>PHE Institutionalization Reflected in East African Community (EAC) Policies and Plans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Laura Kesselman</cp:lastModifiedBy>
  <cp:revision>131</cp:revision>
  <dcterms:modified xsi:type="dcterms:W3CDTF">2021-02-10T18:52:39Z</dcterms:modified>
</cp:coreProperties>
</file>