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1893"/>
    <a:srgbClr val="FF9900"/>
    <a:srgbClr val="3874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 autoAdjust="0"/>
    <p:restoredTop sz="83894" autoAdjust="0"/>
  </p:normalViewPr>
  <p:slideViewPr>
    <p:cSldViewPr>
      <p:cViewPr varScale="1">
        <p:scale>
          <a:sx n="57" d="100"/>
          <a:sy n="57" d="100"/>
        </p:scale>
        <p:origin x="1540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1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63EF21-30EB-45A0-A436-39C5B5CFAB10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1005BB-4E0E-4512-AFA3-17F43A811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260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643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28165" indent="-280064" algn="l" defTabSz="91643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20254" indent="-224051" algn="l" defTabSz="91643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68356" indent="-224051" algn="l" defTabSz="91643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16458" indent="-224051" algn="l" defTabSz="91643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64559" indent="-224051" defTabSz="9164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12661" indent="-224051" defTabSz="9164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60763" indent="-224051" defTabSz="9164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08865" indent="-224051" defTabSz="9164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EAA20CB-18FC-4CC3-A754-3A1B5C2602E3}" type="slidenum">
              <a:rPr lang="en-US" altLang="en-US" smtClean="0"/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5013" y="673100"/>
            <a:ext cx="2649537" cy="1989138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021" y="3044880"/>
            <a:ext cx="5487020" cy="68634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/>
              <a:t>Alexis: what logos can we put here? Tulane? </a:t>
            </a:r>
            <a:r>
              <a:rPr lang="en-US" altLang="en-US" dirty="0" err="1"/>
              <a:t>Aqual</a:t>
            </a:r>
            <a:r>
              <a:rPr lang="en-US" altLang="en-US" dirty="0"/>
              <a:t>? ExpandNet?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643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28165" indent="-280064" algn="l" defTabSz="91643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20254" indent="-224051" algn="l" defTabSz="91643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68356" indent="-224051" algn="l" defTabSz="91643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16458" indent="-224051" algn="l" defTabSz="91643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64559" indent="-224051" defTabSz="9164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12661" indent="-224051" defTabSz="9164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60763" indent="-224051" defTabSz="9164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08865" indent="-224051" defTabSz="9164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49ECE4C-84F2-45AE-B559-961C0A952F2F}" type="slidenum">
              <a:rPr lang="en-US" altLang="en-US" smtClean="0">
                <a:latin typeface="Arial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>
              <a:latin typeface="Arial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643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28165" indent="-280064" algn="l" defTabSz="91643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20254" indent="-224051" algn="l" defTabSz="91643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68356" indent="-224051" algn="l" defTabSz="91643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16458" indent="-224051" algn="l" defTabSz="91643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64559" indent="-224051" defTabSz="9164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12661" indent="-224051" defTabSz="9164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60763" indent="-224051" defTabSz="9164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08865" indent="-224051" defTabSz="9164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49ECE4C-84F2-45AE-B559-961C0A952F2F}" type="slidenum">
              <a:rPr lang="en-US" altLang="en-US" smtClean="0">
                <a:latin typeface="Arial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en-US" altLang="en-US">
              <a:latin typeface="Arial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Alexis, I felt a more descriptive title would be good for these slides. Pls feel free of course to edit!!</a:t>
            </a:r>
          </a:p>
          <a:p>
            <a:r>
              <a:rPr lang="en-US" altLang="en-US" dirty="0"/>
              <a:t>Can you say anything about how you may have Began WEIM? I know you said that they didn’t really very much, but I think maybe there were ways that might seem natural to you now that maybe others might not immediately think to do, </a:t>
            </a:r>
            <a:r>
              <a:rPr lang="en-US" altLang="en-US" dirty="0" err="1"/>
              <a:t>esp</a:t>
            </a:r>
            <a:r>
              <a:rPr lang="en-US" altLang="en-US" dirty="0"/>
              <a:t> in the </a:t>
            </a:r>
            <a:r>
              <a:rPr lang="en-US" altLang="en-US" dirty="0" err="1"/>
              <a:t>Imple</a:t>
            </a:r>
            <a:r>
              <a:rPr lang="en-US" altLang="en-US" dirty="0"/>
              <a:t> Sci community. </a:t>
            </a:r>
          </a:p>
          <a:p>
            <a:endParaRPr lang="en-US" altLang="en-US" dirty="0"/>
          </a:p>
          <a:p>
            <a:r>
              <a:rPr lang="en-US" altLang="en-US" dirty="0"/>
              <a:t>Maybe can we say the years this took place here and in slide 5?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643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28165" indent="-280064" algn="l" defTabSz="91643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20254" indent="-224051" algn="l" defTabSz="91643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68356" indent="-224051" algn="l" defTabSz="91643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16458" indent="-224051" algn="l" defTabSz="91643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64559" indent="-224051" defTabSz="9164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12661" indent="-224051" defTabSz="9164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60763" indent="-224051" defTabSz="9164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08865" indent="-224051" defTabSz="9164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49ECE4C-84F2-45AE-B559-961C0A952F2F}" type="slidenum">
              <a:rPr lang="en-US" altLang="en-US" smtClean="0">
                <a:latin typeface="Arial" charset="0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en-US" altLang="en-US">
              <a:latin typeface="Arial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Can you state more clearly what is meant in the </a:t>
            </a:r>
            <a:r>
              <a:rPr lang="en-US" altLang="en-US" dirty="0" err="1"/>
              <a:t>hghlighed</a:t>
            </a:r>
            <a:r>
              <a:rPr lang="en-US" altLang="en-US" dirty="0"/>
              <a:t> part of the bullet? Is it need? Could we just say “adoption of the practice into existing competency-based training approaches”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643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28165" indent="-280064" algn="l" defTabSz="91643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20254" indent="-224051" algn="l" defTabSz="91643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68356" indent="-224051" algn="l" defTabSz="91643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16458" indent="-224051" algn="l" defTabSz="91643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64559" indent="-224051" defTabSz="9164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12661" indent="-224051" defTabSz="9164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60763" indent="-224051" defTabSz="9164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08865" indent="-224051" defTabSz="9164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49ECE4C-84F2-45AE-B559-961C0A952F2F}" type="slidenum">
              <a:rPr lang="en-US" altLang="en-US" smtClean="0">
                <a:latin typeface="Arial" charset="0"/>
              </a:rPr>
              <a:pPr algn="r" eaLnBrk="1" hangingPunct="1">
                <a:spcBef>
                  <a:spcPct val="0"/>
                </a:spcBef>
              </a:pPr>
              <a:t>5</a:t>
            </a:fld>
            <a:endParaRPr lang="en-US" altLang="en-US">
              <a:latin typeface="Arial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643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28165" indent="-280064" algn="l" defTabSz="91643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20254" indent="-224051" algn="l" defTabSz="91643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68356" indent="-224051" algn="l" defTabSz="91643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16458" indent="-224051" algn="l" defTabSz="91643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64559" indent="-224051" defTabSz="9164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12661" indent="-224051" defTabSz="9164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60763" indent="-224051" defTabSz="9164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08865" indent="-224051" defTabSz="9164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49ECE4C-84F2-45AE-B559-961C0A952F2F}" type="slidenum">
              <a:rPr lang="en-US" altLang="en-US" smtClean="0">
                <a:latin typeface="Arial" charset="0"/>
              </a:rPr>
              <a:pPr algn="r" eaLnBrk="1" hangingPunct="1">
                <a:spcBef>
                  <a:spcPct val="0"/>
                </a:spcBef>
              </a:pPr>
              <a:t>6</a:t>
            </a:fld>
            <a:endParaRPr lang="en-US" altLang="en-US">
              <a:latin typeface="Arial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643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28165" indent="-280064" algn="l" defTabSz="91643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20254" indent="-224051" algn="l" defTabSz="91643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68356" indent="-224051" algn="l" defTabSz="91643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16458" indent="-224051" algn="l" defTabSz="91643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64559" indent="-224051" defTabSz="9164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12661" indent="-224051" defTabSz="9164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60763" indent="-224051" defTabSz="9164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08865" indent="-224051" defTabSz="9164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49ECE4C-84F2-45AE-B559-961C0A952F2F}" type="slidenum">
              <a:rPr lang="en-US" altLang="en-US" smtClean="0">
                <a:latin typeface="Arial" charset="0"/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en-US" altLang="en-US">
              <a:latin typeface="Arial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643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28165" indent="-280064" algn="l" defTabSz="91643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20254" indent="-224051" algn="l" defTabSz="91643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68356" indent="-224051" algn="l" defTabSz="91643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16458" indent="-224051" algn="l" defTabSz="91643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64559" indent="-224051" defTabSz="9164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12661" indent="-224051" defTabSz="9164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60763" indent="-224051" defTabSz="9164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08865" indent="-224051" defTabSz="9164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49ECE4C-84F2-45AE-B559-961C0A952F2F}" type="slidenum">
              <a:rPr lang="en-US" altLang="en-US" smtClean="0">
                <a:latin typeface="Arial" charset="0"/>
              </a:rPr>
              <a:pPr algn="r" eaLnBrk="1" hangingPunct="1">
                <a:spcBef>
                  <a:spcPct val="0"/>
                </a:spcBef>
              </a:pPr>
              <a:t>8</a:t>
            </a:fld>
            <a:endParaRPr lang="en-US" altLang="en-US">
              <a:latin typeface="Arial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AC180-4712-4F19-8A80-9A784585B734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14609-AF32-428A-972E-83259CCC5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866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AC180-4712-4F19-8A80-9A784585B734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14609-AF32-428A-972E-83259CCC5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87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AC180-4712-4F19-8A80-9A784585B734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14609-AF32-428A-972E-83259CCC5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75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AC180-4712-4F19-8A80-9A784585B734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14609-AF32-428A-972E-83259CCC5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915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AC180-4712-4F19-8A80-9A784585B734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14609-AF32-428A-972E-83259CCC5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5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AC180-4712-4F19-8A80-9A784585B734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14609-AF32-428A-972E-83259CCC5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139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AC180-4712-4F19-8A80-9A784585B734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14609-AF32-428A-972E-83259CCC5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797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AC180-4712-4F19-8A80-9A784585B734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14609-AF32-428A-972E-83259CCC5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122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AC180-4712-4F19-8A80-9A784585B734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14609-AF32-428A-972E-83259CCC5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97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AC180-4712-4F19-8A80-9A784585B734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14609-AF32-428A-972E-83259CCC5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159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AC180-4712-4F19-8A80-9A784585B734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14609-AF32-428A-972E-83259CCC5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261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AC180-4712-4F19-8A80-9A784585B734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14609-AF32-428A-972E-83259CCC5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22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8D1D6CE6-85F6-4FF7-8771-7C3E74464133}" type="slidenum">
              <a:rPr lang="en-US" altLang="en-US" sz="2000" smtClean="0">
                <a:solidFill>
                  <a:srgbClr val="201288"/>
                </a:solidFill>
                <a:latin typeface="Arial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2000">
              <a:solidFill>
                <a:srgbClr val="201288"/>
              </a:solidFill>
              <a:latin typeface="Arial" charset="0"/>
            </a:endParaRPr>
          </a:p>
        </p:txBody>
      </p:sp>
      <p:sp>
        <p:nvSpPr>
          <p:cNvPr id="1143811" name="Text Box 3"/>
          <p:cNvSpPr txBox="1">
            <a:spLocks noChangeArrowheads="1"/>
          </p:cNvSpPr>
          <p:nvPr/>
        </p:nvSpPr>
        <p:spPr bwMode="auto">
          <a:xfrm>
            <a:off x="457200" y="1192169"/>
            <a:ext cx="7848600" cy="2236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marL="227013" indent="-227013" eaLnBrk="0" hangingPunct="0">
              <a:defRPr sz="2400" b="1">
                <a:solidFill>
                  <a:schemeClr val="bg1"/>
                </a:solidFill>
                <a:latin typeface="Georgia" pitchFamily="18" charset="0"/>
              </a:defRPr>
            </a:lvl1pPr>
            <a:lvl2pPr marL="742950" indent="-285750" eaLnBrk="0" hangingPunct="0">
              <a:defRPr sz="2400" b="1">
                <a:solidFill>
                  <a:schemeClr val="bg1"/>
                </a:solidFill>
                <a:latin typeface="Georgia" pitchFamily="18" charset="0"/>
              </a:defRPr>
            </a:lvl2pPr>
            <a:lvl3pPr marL="1143000" indent="-228600" eaLnBrk="0" hangingPunct="0">
              <a:defRPr sz="2400" b="1">
                <a:solidFill>
                  <a:schemeClr val="bg1"/>
                </a:solidFill>
                <a:latin typeface="Georgia" pitchFamily="18" charset="0"/>
              </a:defRPr>
            </a:lvl3pPr>
            <a:lvl4pPr marL="1600200" indent="-228600" eaLnBrk="0" hangingPunct="0">
              <a:defRPr sz="2400" b="1">
                <a:solidFill>
                  <a:schemeClr val="bg1"/>
                </a:solidFill>
                <a:latin typeface="Georgia" pitchFamily="18" charset="0"/>
              </a:defRPr>
            </a:lvl4pPr>
            <a:lvl5pPr marL="2057400" indent="-228600" eaLnBrk="0" hangingPunct="0">
              <a:defRPr sz="2400" b="1">
                <a:solidFill>
                  <a:schemeClr val="bg1"/>
                </a:solidFill>
                <a:latin typeface="Georgia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Georgia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Georgia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Georgia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Georgia" pitchFamily="18" charset="0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50000"/>
              </a:spcBef>
              <a:defRPr/>
            </a:pPr>
            <a:r>
              <a:rPr lang="fr-FR" sz="3200" dirty="0" err="1">
                <a:solidFill>
                  <a:srgbClr val="20128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Applying</a:t>
            </a:r>
            <a:r>
              <a:rPr lang="fr-FR" sz="3200" dirty="0">
                <a:solidFill>
                  <a:srgbClr val="20128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 the ExpandNet/WHO guidance to </a:t>
            </a:r>
            <a:r>
              <a:rPr lang="fr-FR" sz="3200" dirty="0" err="1">
                <a:solidFill>
                  <a:srgbClr val="20128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scale</a:t>
            </a:r>
            <a:r>
              <a:rPr lang="fr-FR" sz="3200" dirty="0">
                <a:solidFill>
                  <a:srgbClr val="20128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 up </a:t>
            </a:r>
            <a:r>
              <a:rPr lang="fr-FR" sz="3200" dirty="0" err="1">
                <a:solidFill>
                  <a:srgbClr val="20128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family</a:t>
            </a:r>
            <a:r>
              <a:rPr lang="fr-FR" sz="3200" dirty="0">
                <a:solidFill>
                  <a:srgbClr val="20128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 planning training in nursing </a:t>
            </a:r>
            <a:r>
              <a:rPr lang="fr-FR" sz="3200" dirty="0" err="1">
                <a:solidFill>
                  <a:srgbClr val="20128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schools</a:t>
            </a:r>
            <a:r>
              <a:rPr lang="fr-FR" sz="3200" dirty="0">
                <a:solidFill>
                  <a:srgbClr val="20128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 in the Democratic </a:t>
            </a:r>
            <a:r>
              <a:rPr lang="fr-FR" sz="3200" dirty="0" err="1">
                <a:solidFill>
                  <a:srgbClr val="20128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Republic</a:t>
            </a:r>
            <a:r>
              <a:rPr lang="fr-FR" sz="3200" dirty="0">
                <a:solidFill>
                  <a:srgbClr val="20128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 of Congo (DRC)</a:t>
            </a:r>
          </a:p>
        </p:txBody>
      </p:sp>
      <p:sp>
        <p:nvSpPr>
          <p:cNvPr id="14341" name="Rectangle 10"/>
          <p:cNvSpPr>
            <a:spLocks noChangeArrowheads="1"/>
          </p:cNvSpPr>
          <p:nvPr/>
        </p:nvSpPr>
        <p:spPr bwMode="auto">
          <a:xfrm>
            <a:off x="2122836" y="4168398"/>
            <a:ext cx="4898329" cy="1322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fr-FR" altLang="en-US" sz="2800" b="0" dirty="0">
                <a:solidFill>
                  <a:srgbClr val="201288"/>
                </a:solidFill>
                <a:latin typeface="Helvetica" pitchFamily="34" charset="0"/>
              </a:rPr>
              <a:t>Dr. Alexis Ntabona, </a:t>
            </a:r>
            <a:r>
              <a:rPr lang="fr-FR" altLang="en-US" sz="2800" dirty="0">
                <a:solidFill>
                  <a:srgbClr val="201288"/>
                </a:solidFill>
                <a:latin typeface="Helvetica" pitchFamily="34" charset="0"/>
              </a:rPr>
              <a:t>MD, MPH</a:t>
            </a:r>
            <a:endParaRPr lang="fr-FR" altLang="en-US" sz="2800" b="0" dirty="0">
              <a:solidFill>
                <a:srgbClr val="201288"/>
              </a:solidFill>
              <a:latin typeface="Helvetica" pitchFamily="34" charset="0"/>
            </a:endParaRP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fr-FR" altLang="en-US" sz="2800" dirty="0" err="1">
                <a:solidFill>
                  <a:srgbClr val="201288"/>
                </a:solidFill>
                <a:latin typeface="Helvetica" pitchFamily="34" charset="0"/>
              </a:rPr>
              <a:t>Member</a:t>
            </a:r>
            <a:r>
              <a:rPr lang="fr-FR" altLang="en-US" sz="2800" dirty="0">
                <a:solidFill>
                  <a:srgbClr val="201288"/>
                </a:solidFill>
                <a:latin typeface="Helvetica" pitchFamily="34" charset="0"/>
              </a:rPr>
              <a:t> of ExpandNet </a:t>
            </a:r>
            <a:endParaRPr lang="fr-FR" altLang="en-US" sz="2800" b="0" dirty="0">
              <a:solidFill>
                <a:srgbClr val="201288"/>
              </a:solidFill>
              <a:latin typeface="Helvetica" pitchFamily="34" charset="0"/>
            </a:endParaRPr>
          </a:p>
        </p:txBody>
      </p:sp>
      <p:sp>
        <p:nvSpPr>
          <p:cNvPr id="8" name="Line 6">
            <a:extLst>
              <a:ext uri="{FF2B5EF4-FFF2-40B4-BE49-F238E27FC236}">
                <a16:creationId xmlns:a16="http://schemas.microsoft.com/office/drawing/2014/main" id="{494AC94C-A281-4246-8CE3-5CB8C9D476C9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3810000"/>
            <a:ext cx="8305800" cy="0"/>
          </a:xfrm>
          <a:prstGeom prst="line">
            <a:avLst/>
          </a:prstGeom>
          <a:noFill/>
          <a:ln w="57150" cmpd="thinThick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7">
            <a:extLst>
              <a:ext uri="{FF2B5EF4-FFF2-40B4-BE49-F238E27FC236}">
                <a16:creationId xmlns:a16="http://schemas.microsoft.com/office/drawing/2014/main" id="{46E39505-B96D-8443-B84F-D717CAC0EFB2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3854450"/>
            <a:ext cx="8305800" cy="0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" name="Picture 9" descr="scl2">
            <a:extLst>
              <a:ext uri="{FF2B5EF4-FFF2-40B4-BE49-F238E27FC236}">
                <a16:creationId xmlns:a16="http://schemas.microsoft.com/office/drawing/2014/main" id="{49A76736-56CC-6341-9BFA-4636592C32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089288"/>
            <a:ext cx="2538389" cy="534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DE9F064-5EB3-2244-83CF-2390158E38DE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399" y="5984224"/>
            <a:ext cx="2133601" cy="7442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39603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892" name="Rectangle 4"/>
          <p:cNvSpPr>
            <a:spLocks noChangeArrowheads="1"/>
          </p:cNvSpPr>
          <p:nvPr/>
        </p:nvSpPr>
        <p:spPr bwMode="auto">
          <a:xfrm>
            <a:off x="730826" y="397015"/>
            <a:ext cx="775854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Helvetica" pitchFamily="34" charset="0"/>
              </a:rPr>
              <a:t>Background: Aim of the innovation</a:t>
            </a:r>
          </a:p>
        </p:txBody>
      </p:sp>
      <p:sp>
        <p:nvSpPr>
          <p:cNvPr id="677893" name="Rectangle 5"/>
          <p:cNvSpPr>
            <a:spLocks noChangeArrowheads="1"/>
          </p:cNvSpPr>
          <p:nvPr/>
        </p:nvSpPr>
        <p:spPr bwMode="auto">
          <a:xfrm>
            <a:off x="571500" y="1623483"/>
            <a:ext cx="8077200" cy="408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42950" indent="-742950" algn="l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3600" b="1" dirty="0">
                <a:solidFill>
                  <a:srgbClr val="000099"/>
                </a:solidFill>
                <a:cs typeface="Helvetica" pitchFamily="34" charset="0"/>
              </a:rPr>
              <a:t>Contribute to ongoing efforts </a:t>
            </a:r>
            <a:r>
              <a:rPr lang="en-US" sz="3600" dirty="0">
                <a:solidFill>
                  <a:srgbClr val="000099"/>
                </a:solidFill>
                <a:cs typeface="Helvetica" pitchFamily="34" charset="0"/>
              </a:rPr>
              <a:t>to </a:t>
            </a:r>
            <a:r>
              <a:rPr lang="en-US" sz="3600" dirty="0" err="1">
                <a:solidFill>
                  <a:srgbClr val="000099"/>
                </a:solidFill>
                <a:cs typeface="Helvetica" pitchFamily="34" charset="0"/>
              </a:rPr>
              <a:t>i</a:t>
            </a:r>
            <a:r>
              <a:rPr lang="en-US" sz="3400" noProof="1">
                <a:solidFill>
                  <a:srgbClr val="000099"/>
                </a:solidFill>
                <a:cs typeface="Helvetica" pitchFamily="34" charset="0"/>
              </a:rPr>
              <a:t>mplement the National Strategic Plan for Family Planning 2014-2020</a:t>
            </a:r>
          </a:p>
          <a:p>
            <a:pPr lvl="1">
              <a:spcBef>
                <a:spcPct val="20000"/>
              </a:spcBef>
              <a:defRPr/>
            </a:pPr>
            <a:endParaRPr lang="fr-CH" sz="2000" noProof="1">
              <a:solidFill>
                <a:srgbClr val="000099"/>
              </a:solidFill>
              <a:cs typeface="Helvetica" pitchFamily="34" charset="0"/>
            </a:endParaRPr>
          </a:p>
          <a:p>
            <a:pPr marL="742950" indent="-742950" algn="l">
              <a:spcBef>
                <a:spcPct val="20000"/>
              </a:spcBef>
              <a:buFont typeface="+mj-lt"/>
              <a:buAutoNum type="arabicPeriod" startAt="2"/>
              <a:defRPr/>
            </a:pPr>
            <a:r>
              <a:rPr lang="fr-CH" sz="3400" b="1" noProof="1">
                <a:solidFill>
                  <a:srgbClr val="000099"/>
                </a:solidFill>
                <a:cs typeface="Helvetica" pitchFamily="34" charset="0"/>
              </a:rPr>
              <a:t>Strengthen health system pillars on: </a:t>
            </a:r>
          </a:p>
          <a:p>
            <a:pPr marL="854075" lvl="1" indent="-396875">
              <a:spcBef>
                <a:spcPct val="20000"/>
              </a:spcBef>
              <a:buFontTx/>
              <a:buChar char="•"/>
              <a:defRPr/>
            </a:pPr>
            <a:r>
              <a:rPr lang="fr-CH" sz="3400" noProof="1">
                <a:solidFill>
                  <a:srgbClr val="000099"/>
                </a:solidFill>
                <a:cs typeface="Helvetica" pitchFamily="34" charset="0"/>
              </a:rPr>
              <a:t>Developing qualified human resources </a:t>
            </a:r>
          </a:p>
          <a:p>
            <a:pPr marL="854075" lvl="1" indent="-396875">
              <a:spcBef>
                <a:spcPct val="20000"/>
              </a:spcBef>
              <a:buFontTx/>
              <a:buChar char="•"/>
              <a:defRPr/>
            </a:pPr>
            <a:r>
              <a:rPr lang="fr-CH" sz="3400" noProof="1">
                <a:solidFill>
                  <a:srgbClr val="000099"/>
                </a:solidFill>
                <a:cs typeface="Helvetica" pitchFamily="34" charset="0"/>
              </a:rPr>
              <a:t>Increasing  access to basic services </a:t>
            </a:r>
            <a:endParaRPr lang="en-US" sz="3400" noProof="1">
              <a:solidFill>
                <a:srgbClr val="000099"/>
              </a:solidFill>
              <a:cs typeface="Helvetica" pitchFamily="34" charset="0"/>
            </a:endParaRPr>
          </a:p>
          <a:p>
            <a:pPr marL="396875" indent="-396875">
              <a:spcBef>
                <a:spcPct val="20000"/>
              </a:spcBef>
              <a:buFontTx/>
              <a:buChar char="•"/>
              <a:defRPr/>
            </a:pPr>
            <a:endParaRPr lang="en-US" sz="2800" dirty="0">
              <a:solidFill>
                <a:srgbClr val="000099"/>
              </a:solidFill>
              <a:cs typeface="Helvetica" pitchFamily="34" charset="0"/>
            </a:endParaRPr>
          </a:p>
          <a:p>
            <a:pPr marL="396875" indent="-396875" algn="l">
              <a:spcBef>
                <a:spcPct val="20000"/>
              </a:spcBef>
              <a:buFontTx/>
              <a:buChar char="•"/>
              <a:defRPr/>
            </a:pPr>
            <a:endParaRPr lang="en-US" dirty="0">
              <a:solidFill>
                <a:srgbClr val="000099"/>
              </a:solidFill>
              <a:cs typeface="Helvetica" pitchFamily="34" charset="0"/>
            </a:endParaRPr>
          </a:p>
          <a:p>
            <a:pPr marL="396875" indent="-396875" algn="l">
              <a:spcBef>
                <a:spcPct val="20000"/>
              </a:spcBef>
              <a:defRPr/>
            </a:pPr>
            <a:endParaRPr lang="en-US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cs typeface="Helvetica" pitchFamily="34" charset="0"/>
            </a:endParaRPr>
          </a:p>
        </p:txBody>
      </p:sp>
      <p:sp>
        <p:nvSpPr>
          <p:cNvPr id="5" name="Line 6">
            <a:extLst>
              <a:ext uri="{FF2B5EF4-FFF2-40B4-BE49-F238E27FC236}">
                <a16:creationId xmlns:a16="http://schemas.microsoft.com/office/drawing/2014/main" id="{58509DEA-DC90-2549-A5E5-BB41399372E3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1368425"/>
            <a:ext cx="8305800" cy="0"/>
          </a:xfrm>
          <a:prstGeom prst="line">
            <a:avLst/>
          </a:prstGeom>
          <a:noFill/>
          <a:ln w="57150" cmpd="thinThick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7">
            <a:extLst>
              <a:ext uri="{FF2B5EF4-FFF2-40B4-BE49-F238E27FC236}">
                <a16:creationId xmlns:a16="http://schemas.microsoft.com/office/drawing/2014/main" id="{8896E739-AE56-4349-A40E-8DD3192156F8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1412875"/>
            <a:ext cx="8305800" cy="0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166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892" name="Rectangle 4"/>
          <p:cNvSpPr>
            <a:spLocks noChangeArrowheads="1"/>
          </p:cNvSpPr>
          <p:nvPr/>
        </p:nvSpPr>
        <p:spPr bwMode="auto">
          <a:xfrm>
            <a:off x="652463" y="304800"/>
            <a:ext cx="7758548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Helvetica" pitchFamily="34" charset="0"/>
              </a:rPr>
              <a:t>Testing the intervention package, prior to scale up</a:t>
            </a:r>
          </a:p>
        </p:txBody>
      </p:sp>
      <p:sp>
        <p:nvSpPr>
          <p:cNvPr id="677893" name="Rectangle 5"/>
          <p:cNvSpPr>
            <a:spLocks noChangeArrowheads="1"/>
          </p:cNvSpPr>
          <p:nvPr/>
        </p:nvSpPr>
        <p:spPr bwMode="auto">
          <a:xfrm>
            <a:off x="152400" y="2330453"/>
            <a:ext cx="8991599" cy="4603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  <a:defRPr/>
            </a:pPr>
            <a:r>
              <a:rPr lang="en-US" sz="4000" b="1" dirty="0">
                <a:solidFill>
                  <a:srgbClr val="C00000"/>
                </a:solidFill>
                <a:cs typeface="Helvetica" pitchFamily="34" charset="0"/>
              </a:rPr>
              <a:t>Phase I – Establishing the innovation &amp; proof of concept</a:t>
            </a:r>
          </a:p>
          <a:p>
            <a:pPr algn="l">
              <a:spcBef>
                <a:spcPct val="20000"/>
              </a:spcBef>
              <a:defRPr/>
            </a:pPr>
            <a:r>
              <a:rPr lang="en-US" sz="3600" dirty="0">
                <a:solidFill>
                  <a:srgbClr val="000099"/>
                </a:solidFill>
                <a:cs typeface="Helvetica" pitchFamily="34" charset="0"/>
              </a:rPr>
              <a:t>Test a new approach to strengthen community-based family planning (FP) services by providing evidence for two main programmatic scale up-related research questions…</a:t>
            </a:r>
          </a:p>
          <a:p>
            <a:pPr algn="l">
              <a:spcBef>
                <a:spcPct val="20000"/>
              </a:spcBef>
              <a:defRPr/>
            </a:pPr>
            <a:endParaRPr lang="fr-CH" sz="2800" dirty="0">
              <a:solidFill>
                <a:srgbClr val="000099"/>
              </a:solidFill>
              <a:cs typeface="Helvetica" pitchFamily="34" charset="0"/>
            </a:endParaRPr>
          </a:p>
          <a:p>
            <a:pPr marL="396875" indent="-396875" algn="l">
              <a:spcBef>
                <a:spcPct val="20000"/>
              </a:spcBef>
              <a:buFontTx/>
              <a:buChar char="•"/>
              <a:defRPr/>
            </a:pPr>
            <a:endParaRPr lang="en-US" sz="2800" dirty="0">
              <a:solidFill>
                <a:srgbClr val="000099"/>
              </a:solidFill>
              <a:cs typeface="Helvetica" pitchFamily="34" charset="0"/>
            </a:endParaRPr>
          </a:p>
          <a:p>
            <a:pPr marL="396875" indent="-396875" algn="l">
              <a:spcBef>
                <a:spcPct val="20000"/>
              </a:spcBef>
              <a:buFontTx/>
              <a:buChar char="•"/>
              <a:defRPr/>
            </a:pPr>
            <a:endParaRPr lang="en-US" dirty="0">
              <a:solidFill>
                <a:srgbClr val="000099"/>
              </a:solidFill>
              <a:cs typeface="Helvetica" pitchFamily="34" charset="0"/>
            </a:endParaRPr>
          </a:p>
          <a:p>
            <a:pPr marL="396875" indent="-396875" algn="l">
              <a:spcBef>
                <a:spcPct val="20000"/>
              </a:spcBef>
              <a:defRPr/>
            </a:pPr>
            <a:endParaRPr lang="en-US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cs typeface="Helvetica" pitchFamily="34" charset="0"/>
            </a:endParaRPr>
          </a:p>
        </p:txBody>
      </p:sp>
      <p:sp>
        <p:nvSpPr>
          <p:cNvPr id="5" name="Line 6">
            <a:extLst>
              <a:ext uri="{FF2B5EF4-FFF2-40B4-BE49-F238E27FC236}">
                <a16:creationId xmlns:a16="http://schemas.microsoft.com/office/drawing/2014/main" id="{BD4FA132-2D56-3A4E-BA21-9AEF792E3B80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2012952"/>
            <a:ext cx="8305800" cy="0"/>
          </a:xfrm>
          <a:prstGeom prst="line">
            <a:avLst/>
          </a:prstGeom>
          <a:noFill/>
          <a:ln w="57150" cmpd="thinThick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7">
            <a:extLst>
              <a:ext uri="{FF2B5EF4-FFF2-40B4-BE49-F238E27FC236}">
                <a16:creationId xmlns:a16="http://schemas.microsoft.com/office/drawing/2014/main" id="{1F13CD27-BDA4-2D4E-B6F5-3C2A7D6DEB96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2057402"/>
            <a:ext cx="8305800" cy="0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914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892" name="Rectangle 4"/>
          <p:cNvSpPr>
            <a:spLocks noChangeArrowheads="1"/>
          </p:cNvSpPr>
          <p:nvPr/>
        </p:nvSpPr>
        <p:spPr bwMode="auto">
          <a:xfrm>
            <a:off x="135467" y="409681"/>
            <a:ext cx="894926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Helvetica" pitchFamily="34" charset="0"/>
              </a:rPr>
              <a:t>Two scale up-focused research questions</a:t>
            </a:r>
          </a:p>
        </p:txBody>
      </p:sp>
      <p:sp>
        <p:nvSpPr>
          <p:cNvPr id="677893" name="Rectangle 5"/>
          <p:cNvSpPr>
            <a:spLocks noChangeArrowheads="1"/>
          </p:cNvSpPr>
          <p:nvPr/>
        </p:nvSpPr>
        <p:spPr bwMode="auto">
          <a:xfrm>
            <a:off x="304800" y="1466641"/>
            <a:ext cx="8458200" cy="408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15875" indent="-15875">
              <a:spcBef>
                <a:spcPct val="20000"/>
              </a:spcBef>
              <a:buFont typeface="+mj-lt"/>
              <a:buAutoNum type="arabicPeriod"/>
              <a:defRPr/>
            </a:pPr>
            <a:r>
              <a:rPr lang="fr-CH" sz="2800" b="1" dirty="0">
                <a:solidFill>
                  <a:srgbClr val="000099"/>
                </a:solidFill>
                <a:cs typeface="Helvetica" pitchFamily="34" charset="0"/>
              </a:rPr>
              <a:t> </a:t>
            </a:r>
            <a:r>
              <a:rPr lang="fr-CH" sz="2800" b="1" dirty="0" err="1">
                <a:solidFill>
                  <a:srgbClr val="000099"/>
                </a:solidFill>
                <a:cs typeface="Helvetica" pitchFamily="34" charset="0"/>
              </a:rPr>
              <a:t>Within</a:t>
            </a:r>
            <a:r>
              <a:rPr lang="fr-CH" sz="2800" b="1" dirty="0">
                <a:solidFill>
                  <a:srgbClr val="000099"/>
                </a:solidFill>
                <a:cs typeface="Helvetica" pitchFamily="34" charset="0"/>
              </a:rPr>
              <a:t> the DRC </a:t>
            </a:r>
            <a:r>
              <a:rPr lang="fr-CH" sz="2800" b="1" dirty="0" err="1">
                <a:solidFill>
                  <a:srgbClr val="000099"/>
                </a:solidFill>
                <a:cs typeface="Helvetica" pitchFamily="34" charset="0"/>
              </a:rPr>
              <a:t>context</a:t>
            </a:r>
            <a:r>
              <a:rPr lang="fr-CH" sz="2800" b="1" dirty="0">
                <a:solidFill>
                  <a:srgbClr val="000099"/>
                </a:solidFill>
                <a:cs typeface="Helvetica" pitchFamily="34" charset="0"/>
              </a:rPr>
              <a:t>,</a:t>
            </a: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 </a:t>
            </a:r>
            <a:r>
              <a:rPr lang="fr-CH" sz="2800" dirty="0" err="1">
                <a:solidFill>
                  <a:srgbClr val="000099"/>
                </a:solidFill>
                <a:cs typeface="Helvetica" pitchFamily="34" charset="0"/>
              </a:rPr>
              <a:t>is</a:t>
            </a: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 </a:t>
            </a:r>
            <a:r>
              <a:rPr lang="fr-CH" sz="2800" dirty="0" err="1">
                <a:solidFill>
                  <a:srgbClr val="000099"/>
                </a:solidFill>
                <a:cs typeface="Helvetica" pitchFamily="34" charset="0"/>
              </a:rPr>
              <a:t>it</a:t>
            </a: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 </a:t>
            </a:r>
            <a:r>
              <a:rPr lang="fr-CH" sz="2800" dirty="0" err="1">
                <a:solidFill>
                  <a:srgbClr val="000099"/>
                </a:solidFill>
                <a:cs typeface="Helvetica" pitchFamily="34" charset="0"/>
              </a:rPr>
              <a:t>feasible</a:t>
            </a: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, effective, and acceptable to </a:t>
            </a:r>
            <a:r>
              <a:rPr lang="fr-CH" sz="2800" dirty="0" err="1">
                <a:solidFill>
                  <a:srgbClr val="000099"/>
                </a:solidFill>
                <a:cs typeface="Helvetica" pitchFamily="34" charset="0"/>
              </a:rPr>
              <a:t>involve</a:t>
            </a: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 [</a:t>
            </a:r>
            <a:r>
              <a:rPr lang="fr-CH" sz="2800" dirty="0" err="1">
                <a:solidFill>
                  <a:srgbClr val="000099"/>
                </a:solidFill>
                <a:cs typeface="Helvetica" pitchFamily="34" charset="0"/>
              </a:rPr>
              <a:t>medical</a:t>
            </a: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 and] nursing </a:t>
            </a:r>
            <a:r>
              <a:rPr lang="fr-CH" sz="2800" dirty="0" err="1">
                <a:solidFill>
                  <a:srgbClr val="000099"/>
                </a:solidFill>
                <a:cs typeface="Helvetica" pitchFamily="34" charset="0"/>
              </a:rPr>
              <a:t>school</a:t>
            </a: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 </a:t>
            </a:r>
            <a:r>
              <a:rPr lang="fr-CH" sz="2800" dirty="0" err="1">
                <a:solidFill>
                  <a:srgbClr val="000099"/>
                </a:solidFill>
                <a:cs typeface="Helvetica" pitchFamily="34" charset="0"/>
              </a:rPr>
              <a:t>students</a:t>
            </a: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 in the provision of contraceptive </a:t>
            </a:r>
            <a:r>
              <a:rPr lang="fr-CH" sz="2800" dirty="0" err="1">
                <a:solidFill>
                  <a:srgbClr val="000099"/>
                </a:solidFill>
                <a:cs typeface="Helvetica" pitchFamily="34" charset="0"/>
              </a:rPr>
              <a:t>methods</a:t>
            </a: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 to clients at the </a:t>
            </a:r>
            <a:r>
              <a:rPr lang="fr-CH" sz="2800" dirty="0" err="1">
                <a:solidFill>
                  <a:srgbClr val="000099"/>
                </a:solidFill>
                <a:cs typeface="Helvetica" pitchFamily="34" charset="0"/>
              </a:rPr>
              <a:t>community</a:t>
            </a: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 </a:t>
            </a:r>
            <a:r>
              <a:rPr lang="fr-CH" sz="2800" dirty="0" err="1">
                <a:solidFill>
                  <a:srgbClr val="000099"/>
                </a:solidFill>
                <a:cs typeface="Helvetica" pitchFamily="34" charset="0"/>
              </a:rPr>
              <a:t>level</a:t>
            </a: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? </a:t>
            </a:r>
          </a:p>
          <a:p>
            <a:pPr marL="15875" indent="-15875">
              <a:spcBef>
                <a:spcPct val="20000"/>
              </a:spcBef>
              <a:buFont typeface="+mj-lt"/>
              <a:buAutoNum type="arabicPeriod"/>
              <a:defRPr/>
            </a:pPr>
            <a:endParaRPr lang="en-US" sz="1600" dirty="0">
              <a:solidFill>
                <a:srgbClr val="000099"/>
              </a:solidFill>
              <a:cs typeface="Helvetica" pitchFamily="34" charset="0"/>
            </a:endParaRPr>
          </a:p>
          <a:p>
            <a:pPr marL="15875" indent="-15875">
              <a:spcBef>
                <a:spcPct val="20000"/>
              </a:spcBef>
              <a:defRPr/>
            </a:pP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2.</a:t>
            </a:r>
            <a:r>
              <a:rPr lang="fr-CH" sz="2800" b="1" dirty="0">
                <a:solidFill>
                  <a:srgbClr val="000099"/>
                </a:solidFill>
                <a:cs typeface="Helvetica" pitchFamily="34" charset="0"/>
              </a:rPr>
              <a:t> If </a:t>
            </a:r>
            <a:r>
              <a:rPr lang="fr-CH" sz="2800" b="1" dirty="0" err="1">
                <a:solidFill>
                  <a:srgbClr val="000099"/>
                </a:solidFill>
                <a:cs typeface="Helvetica" pitchFamily="34" charset="0"/>
              </a:rPr>
              <a:t>so</a:t>
            </a:r>
            <a:r>
              <a:rPr lang="fr-CH" sz="2800" b="1" dirty="0">
                <a:solidFill>
                  <a:srgbClr val="000099"/>
                </a:solidFill>
                <a:cs typeface="Helvetica" pitchFamily="34" charset="0"/>
              </a:rPr>
              <a:t>,</a:t>
            </a: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 are key </a:t>
            </a:r>
            <a:r>
              <a:rPr lang="fr-CH" sz="2800" dirty="0" err="1">
                <a:solidFill>
                  <a:srgbClr val="000099"/>
                </a:solidFill>
                <a:cs typeface="Helvetica" pitchFamily="34" charset="0"/>
              </a:rPr>
              <a:t>government</a:t>
            </a: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 </a:t>
            </a:r>
            <a:r>
              <a:rPr lang="fr-CH" sz="2800" dirty="0" err="1">
                <a:solidFill>
                  <a:srgbClr val="000099"/>
                </a:solidFill>
                <a:cs typeface="Helvetica" pitchFamily="34" charset="0"/>
              </a:rPr>
              <a:t>authorities</a:t>
            </a: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 </a:t>
            </a:r>
            <a:r>
              <a:rPr lang="fr-CH" sz="2800" dirty="0" err="1">
                <a:solidFill>
                  <a:srgbClr val="000099"/>
                </a:solidFill>
                <a:cs typeface="Helvetica" pitchFamily="34" charset="0"/>
              </a:rPr>
              <a:t>willing</a:t>
            </a: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 and </a:t>
            </a:r>
            <a:r>
              <a:rPr lang="fr-CH" sz="2800" dirty="0" err="1">
                <a:solidFill>
                  <a:srgbClr val="000099"/>
                </a:solidFill>
                <a:cs typeface="Helvetica" pitchFamily="34" charset="0"/>
              </a:rPr>
              <a:t>committed</a:t>
            </a: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 to: </a:t>
            </a:r>
          </a:p>
          <a:p>
            <a:pPr marL="971550" lvl="1" indent="-514350">
              <a:spcBef>
                <a:spcPct val="20000"/>
              </a:spcBef>
              <a:buAutoNum type="alphaLcParenR"/>
              <a:defRPr/>
            </a:pPr>
            <a:r>
              <a:rPr lang="fr-CH" sz="2800" dirty="0" err="1">
                <a:solidFill>
                  <a:srgbClr val="000099"/>
                </a:solidFill>
                <a:cs typeface="Helvetica" pitchFamily="34" charset="0"/>
              </a:rPr>
              <a:t>integrate</a:t>
            </a: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 the innovation </a:t>
            </a:r>
            <a:r>
              <a:rPr lang="fr-CH" sz="2800" dirty="0" err="1">
                <a:solidFill>
                  <a:srgbClr val="000099"/>
                </a:solidFill>
                <a:cs typeface="Helvetica" pitchFamily="34" charset="0"/>
              </a:rPr>
              <a:t>into</a:t>
            </a: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 </a:t>
            </a:r>
            <a:r>
              <a:rPr lang="fr-CH" sz="2800" dirty="0" err="1">
                <a:solidFill>
                  <a:srgbClr val="000099"/>
                </a:solidFill>
                <a:cs typeface="Helvetica" pitchFamily="34" charset="0"/>
              </a:rPr>
              <a:t>ongoing</a:t>
            </a: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 </a:t>
            </a:r>
            <a:r>
              <a:rPr lang="fr-CH" sz="2800" dirty="0" err="1">
                <a:solidFill>
                  <a:srgbClr val="000099"/>
                </a:solidFill>
                <a:cs typeface="Helvetica" pitchFamily="34" charset="0"/>
              </a:rPr>
              <a:t>pre</a:t>
            </a: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-service nursing </a:t>
            </a:r>
            <a:r>
              <a:rPr lang="fr-CH" sz="2800" dirty="0" err="1">
                <a:solidFill>
                  <a:srgbClr val="000099"/>
                </a:solidFill>
                <a:cs typeface="Helvetica" pitchFamily="34" charset="0"/>
              </a:rPr>
              <a:t>education</a:t>
            </a: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 </a:t>
            </a:r>
            <a:r>
              <a:rPr lang="fr-CH" sz="2800" dirty="0" err="1">
                <a:solidFill>
                  <a:srgbClr val="000099"/>
                </a:solidFill>
                <a:cs typeface="Helvetica" pitchFamily="34" charset="0"/>
              </a:rPr>
              <a:t>reforms</a:t>
            </a: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; and </a:t>
            </a:r>
          </a:p>
          <a:p>
            <a:pPr marL="971550" lvl="1" indent="-514350">
              <a:spcBef>
                <a:spcPct val="20000"/>
              </a:spcBef>
              <a:buAutoNum type="alphaLcParenR"/>
              <a:defRPr/>
            </a:pPr>
            <a:r>
              <a:rPr lang="fr-CH" sz="2800" dirty="0" err="1">
                <a:solidFill>
                  <a:srgbClr val="000099"/>
                </a:solidFill>
                <a:cs typeface="Helvetica" pitchFamily="34" charset="0"/>
              </a:rPr>
              <a:t>widely</a:t>
            </a: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 </a:t>
            </a:r>
            <a:r>
              <a:rPr lang="fr-CH" sz="2800" dirty="0" err="1">
                <a:solidFill>
                  <a:srgbClr val="000099"/>
                </a:solidFill>
                <a:cs typeface="Helvetica" pitchFamily="34" charset="0"/>
              </a:rPr>
              <a:t>promote</a:t>
            </a: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 adoption of the practice </a:t>
            </a:r>
            <a:r>
              <a:rPr lang="fr-CH" sz="2800" dirty="0" err="1">
                <a:solidFill>
                  <a:srgbClr val="000099"/>
                </a:solidFill>
                <a:cs typeface="Helvetica" pitchFamily="34" charset="0"/>
              </a:rPr>
              <a:t>into</a:t>
            </a: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 </a:t>
            </a:r>
            <a:r>
              <a:rPr lang="fr-CH" sz="2800" dirty="0" err="1">
                <a:solidFill>
                  <a:srgbClr val="000099"/>
                </a:solidFill>
                <a:cs typeface="Helvetica" pitchFamily="34" charset="0"/>
              </a:rPr>
              <a:t>existing</a:t>
            </a: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 </a:t>
            </a:r>
            <a:r>
              <a:rPr lang="fr-CH" sz="2800" dirty="0" err="1">
                <a:solidFill>
                  <a:srgbClr val="000099"/>
                </a:solidFill>
                <a:cs typeface="Helvetica" pitchFamily="34" charset="0"/>
              </a:rPr>
              <a:t>competency-based</a:t>
            </a: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 training </a:t>
            </a:r>
            <a:r>
              <a:rPr lang="fr-CH" sz="2800" dirty="0" err="1">
                <a:solidFill>
                  <a:srgbClr val="000099"/>
                </a:solidFill>
                <a:cs typeface="Helvetica" pitchFamily="34" charset="0"/>
              </a:rPr>
              <a:t>approaches</a:t>
            </a: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?</a:t>
            </a:r>
          </a:p>
          <a:p>
            <a:pPr marL="15875" indent="-15875">
              <a:spcBef>
                <a:spcPct val="20000"/>
              </a:spcBef>
              <a:defRPr/>
            </a:pPr>
            <a:endParaRPr lang="en-US" sz="2400" dirty="0">
              <a:solidFill>
                <a:srgbClr val="000099"/>
              </a:solidFill>
              <a:cs typeface="Helvetica" pitchFamily="34" charset="0"/>
            </a:endParaRPr>
          </a:p>
          <a:p>
            <a:pPr marL="15875" indent="-15875" algn="l">
              <a:spcBef>
                <a:spcPct val="20000"/>
              </a:spcBef>
              <a:buFontTx/>
              <a:buChar char="•"/>
              <a:defRPr/>
            </a:pPr>
            <a:endParaRPr lang="en-US" sz="2400" dirty="0">
              <a:solidFill>
                <a:srgbClr val="000099"/>
              </a:solidFill>
              <a:cs typeface="Helvetica" pitchFamily="34" charset="0"/>
            </a:endParaRPr>
          </a:p>
          <a:p>
            <a:pPr marL="15875" indent="-15875" algn="l">
              <a:spcBef>
                <a:spcPct val="20000"/>
              </a:spcBef>
              <a:defRPr/>
            </a:pPr>
            <a:endParaRPr lang="en-US" sz="2400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cs typeface="Helvetica" pitchFamily="34" charset="0"/>
            </a:endParaRPr>
          </a:p>
        </p:txBody>
      </p:sp>
      <p:sp>
        <p:nvSpPr>
          <p:cNvPr id="5" name="Line 6">
            <a:extLst>
              <a:ext uri="{FF2B5EF4-FFF2-40B4-BE49-F238E27FC236}">
                <a16:creationId xmlns:a16="http://schemas.microsoft.com/office/drawing/2014/main" id="{E217BB51-1CC6-A54E-A41B-01AACF41EFD8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1377741"/>
            <a:ext cx="8305800" cy="0"/>
          </a:xfrm>
          <a:prstGeom prst="line">
            <a:avLst/>
          </a:prstGeom>
          <a:noFill/>
          <a:ln w="57150" cmpd="thinThick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7">
            <a:extLst>
              <a:ext uri="{FF2B5EF4-FFF2-40B4-BE49-F238E27FC236}">
                <a16:creationId xmlns:a16="http://schemas.microsoft.com/office/drawing/2014/main" id="{731CD5F1-8D0F-A44E-BF29-AF391CF1BE97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1422191"/>
            <a:ext cx="8305800" cy="0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001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892" name="Rectangle 4"/>
          <p:cNvSpPr>
            <a:spLocks noChangeArrowheads="1"/>
          </p:cNvSpPr>
          <p:nvPr/>
        </p:nvSpPr>
        <p:spPr bwMode="auto">
          <a:xfrm>
            <a:off x="-152400" y="63286"/>
            <a:ext cx="7758548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4000" b="1" dirty="0">
                <a:solidFill>
                  <a:srgbClr val="011893"/>
                </a:solidFill>
                <a:cs typeface="Helvetica" pitchFamily="34" charset="0"/>
              </a:rPr>
              <a:t>Planning for scale up using a systematic approach</a:t>
            </a:r>
            <a:endParaRPr lang="fr-CH" sz="4000" b="1" dirty="0">
              <a:solidFill>
                <a:srgbClr val="011893"/>
              </a:solidFill>
              <a:cs typeface="Helvetica" pitchFamily="34" charset="0"/>
            </a:endParaRPr>
          </a:p>
        </p:txBody>
      </p:sp>
      <p:sp>
        <p:nvSpPr>
          <p:cNvPr id="677893" name="Rectangle 5"/>
          <p:cNvSpPr>
            <a:spLocks noChangeArrowheads="1"/>
          </p:cNvSpPr>
          <p:nvPr/>
        </p:nvSpPr>
        <p:spPr bwMode="auto">
          <a:xfrm>
            <a:off x="406400" y="1797050"/>
            <a:ext cx="8501063" cy="506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  <a:defRPr/>
            </a:pPr>
            <a:r>
              <a:rPr lang="en-US" sz="3600" b="1" dirty="0">
                <a:solidFill>
                  <a:srgbClr val="C00000"/>
                </a:solidFill>
                <a:cs typeface="Helvetica" pitchFamily="34" charset="0"/>
              </a:rPr>
              <a:t>Phase II: Developing a strategy and moving to proof of implementation </a:t>
            </a:r>
          </a:p>
          <a:p>
            <a:pPr marL="457200" indent="-457200" algn="l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Orient </a:t>
            </a:r>
            <a:r>
              <a:rPr lang="fr-CH" sz="2800" dirty="0" err="1">
                <a:solidFill>
                  <a:srgbClr val="000099"/>
                </a:solidFill>
                <a:cs typeface="Helvetica" pitchFamily="34" charset="0"/>
              </a:rPr>
              <a:t>stakeholders</a:t>
            </a: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 to the ExpandNet/WHO </a:t>
            </a:r>
            <a:r>
              <a:rPr lang="fr-CH" sz="2800" dirty="0" err="1">
                <a:solidFill>
                  <a:srgbClr val="000099"/>
                </a:solidFill>
                <a:cs typeface="Helvetica" pitchFamily="34" charset="0"/>
              </a:rPr>
              <a:t>scaling</a:t>
            </a: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 up </a:t>
            </a:r>
            <a:r>
              <a:rPr lang="fr-CH" sz="2800" dirty="0" err="1">
                <a:solidFill>
                  <a:srgbClr val="000099"/>
                </a:solidFill>
                <a:cs typeface="Helvetica" pitchFamily="34" charset="0"/>
              </a:rPr>
              <a:t>framework</a:t>
            </a: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/guidance and </a:t>
            </a:r>
            <a:r>
              <a:rPr lang="fr-CH" sz="2800" dirty="0" err="1">
                <a:solidFill>
                  <a:srgbClr val="000099"/>
                </a:solidFill>
                <a:cs typeface="Helvetica" pitchFamily="34" charset="0"/>
              </a:rPr>
              <a:t>facilitate</a:t>
            </a: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 </a:t>
            </a:r>
            <a:r>
              <a:rPr lang="fr-CH" sz="2800" dirty="0" err="1">
                <a:solidFill>
                  <a:srgbClr val="000099"/>
                </a:solidFill>
                <a:cs typeface="Helvetica" pitchFamily="34" charset="0"/>
              </a:rPr>
              <a:t>their</a:t>
            </a: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 </a:t>
            </a:r>
            <a:r>
              <a:rPr lang="fr-CH" sz="2800" dirty="0" err="1">
                <a:solidFill>
                  <a:srgbClr val="000099"/>
                </a:solidFill>
                <a:cs typeface="Helvetica" pitchFamily="34" charset="0"/>
              </a:rPr>
              <a:t>developing</a:t>
            </a: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 a </a:t>
            </a:r>
            <a:r>
              <a:rPr lang="fr-CH" sz="2800" dirty="0" err="1">
                <a:solidFill>
                  <a:srgbClr val="000099"/>
                </a:solidFill>
                <a:cs typeface="Helvetica" pitchFamily="34" charset="0"/>
              </a:rPr>
              <a:t>strategy</a:t>
            </a: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 to </a:t>
            </a:r>
            <a:r>
              <a:rPr lang="fr-CH" sz="2800" dirty="0" err="1">
                <a:solidFill>
                  <a:srgbClr val="000099"/>
                </a:solidFill>
                <a:cs typeface="Helvetica" pitchFamily="34" charset="0"/>
              </a:rPr>
              <a:t>scale</a:t>
            </a: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 the new </a:t>
            </a:r>
            <a:r>
              <a:rPr lang="fr-CH" sz="2800" dirty="0" err="1">
                <a:solidFill>
                  <a:srgbClr val="000099"/>
                </a:solidFill>
                <a:cs typeface="Helvetica" pitchFamily="34" charset="0"/>
              </a:rPr>
              <a:t>community-based</a:t>
            </a: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 FP service </a:t>
            </a:r>
            <a:r>
              <a:rPr lang="fr-CH" sz="2800" dirty="0" err="1">
                <a:solidFill>
                  <a:srgbClr val="000099"/>
                </a:solidFill>
                <a:cs typeface="Helvetica" pitchFamily="34" charset="0"/>
              </a:rPr>
              <a:t>delivery</a:t>
            </a: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 </a:t>
            </a:r>
            <a:r>
              <a:rPr lang="fr-CH" sz="2800" dirty="0" err="1">
                <a:solidFill>
                  <a:srgbClr val="000099"/>
                </a:solidFill>
                <a:cs typeface="Helvetica" pitchFamily="34" charset="0"/>
              </a:rPr>
              <a:t>approach</a:t>
            </a:r>
            <a:endParaRPr lang="fr-CH" sz="2800" dirty="0">
              <a:solidFill>
                <a:srgbClr val="000099"/>
              </a:solidFill>
              <a:cs typeface="Helvetica" pitchFamily="34" charset="0"/>
            </a:endParaRPr>
          </a:p>
          <a:p>
            <a:pPr marL="457200" indent="-457200" algn="l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Support initial </a:t>
            </a:r>
            <a:r>
              <a:rPr lang="fr-CH" sz="2800" dirty="0" err="1">
                <a:solidFill>
                  <a:srgbClr val="000099"/>
                </a:solidFill>
                <a:cs typeface="Helvetica" pitchFamily="34" charset="0"/>
              </a:rPr>
              <a:t>implementation</a:t>
            </a: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 </a:t>
            </a:r>
            <a:r>
              <a:rPr lang="fr-CH" sz="2800" dirty="0" err="1">
                <a:solidFill>
                  <a:srgbClr val="000099"/>
                </a:solidFill>
                <a:cs typeface="Helvetica" pitchFamily="34" charset="0"/>
              </a:rPr>
              <a:t>led</a:t>
            </a: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 by relevant </a:t>
            </a:r>
            <a:r>
              <a:rPr lang="fr-CH" sz="2800" dirty="0" err="1">
                <a:solidFill>
                  <a:srgbClr val="000099"/>
                </a:solidFill>
                <a:cs typeface="Helvetica" pitchFamily="34" charset="0"/>
              </a:rPr>
              <a:t>government</a:t>
            </a: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 </a:t>
            </a:r>
            <a:r>
              <a:rPr lang="fr-CH" sz="2800" dirty="0" err="1">
                <a:solidFill>
                  <a:srgbClr val="000099"/>
                </a:solidFill>
                <a:cs typeface="Helvetica" pitchFamily="34" charset="0"/>
              </a:rPr>
              <a:t>authorities</a:t>
            </a: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 </a:t>
            </a:r>
            <a:r>
              <a:rPr lang="fr-CH" sz="2800" dirty="0" err="1">
                <a:solidFill>
                  <a:srgbClr val="000099"/>
                </a:solidFill>
                <a:cs typeface="Helvetica" pitchFamily="34" charset="0"/>
              </a:rPr>
              <a:t>along</a:t>
            </a: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 the </a:t>
            </a:r>
            <a:r>
              <a:rPr lang="fr-CH" sz="2800" dirty="0" err="1">
                <a:solidFill>
                  <a:srgbClr val="000099"/>
                </a:solidFill>
                <a:cs typeface="Helvetica" pitchFamily="34" charset="0"/>
              </a:rPr>
              <a:t>lines</a:t>
            </a: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 of the </a:t>
            </a:r>
            <a:r>
              <a:rPr lang="fr-CH" sz="2800" dirty="0" err="1">
                <a:solidFill>
                  <a:srgbClr val="000099"/>
                </a:solidFill>
                <a:cs typeface="Helvetica" pitchFamily="34" charset="0"/>
              </a:rPr>
              <a:t>strategy’s</a:t>
            </a: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 </a:t>
            </a:r>
            <a:r>
              <a:rPr lang="fr-CH" sz="2800" dirty="0" err="1">
                <a:solidFill>
                  <a:srgbClr val="000099"/>
                </a:solidFill>
                <a:cs typeface="Helvetica" pitchFamily="34" charset="0"/>
              </a:rPr>
              <a:t>recommended</a:t>
            </a: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 actions (i.e. proof of </a:t>
            </a:r>
            <a:r>
              <a:rPr lang="fr-CH" sz="2800" dirty="0" err="1">
                <a:solidFill>
                  <a:srgbClr val="000099"/>
                </a:solidFill>
                <a:cs typeface="Helvetica" pitchFamily="34" charset="0"/>
              </a:rPr>
              <a:t>implementation</a:t>
            </a: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)</a:t>
            </a:r>
          </a:p>
          <a:p>
            <a:pPr lvl="1">
              <a:spcBef>
                <a:spcPct val="20000"/>
              </a:spcBef>
              <a:defRPr/>
            </a:pP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 </a:t>
            </a:r>
            <a:endParaRPr lang="en-US" sz="2800" dirty="0">
              <a:solidFill>
                <a:srgbClr val="000099"/>
              </a:solidFill>
              <a:cs typeface="Helvetica" pitchFamily="34" charset="0"/>
            </a:endParaRPr>
          </a:p>
          <a:p>
            <a:pPr marL="396875" indent="-396875" algn="l">
              <a:spcBef>
                <a:spcPct val="20000"/>
              </a:spcBef>
              <a:buFontTx/>
              <a:buChar char="•"/>
              <a:defRPr/>
            </a:pPr>
            <a:endParaRPr lang="en-US" sz="2800" dirty="0">
              <a:solidFill>
                <a:srgbClr val="000099"/>
              </a:solidFill>
              <a:cs typeface="Helvetica" pitchFamily="34" charset="0"/>
            </a:endParaRPr>
          </a:p>
          <a:p>
            <a:pPr marL="396875" indent="-396875" algn="l">
              <a:spcBef>
                <a:spcPct val="20000"/>
              </a:spcBef>
              <a:buFontTx/>
              <a:buChar char="•"/>
              <a:defRPr/>
            </a:pPr>
            <a:endParaRPr lang="en-US" sz="2800" dirty="0">
              <a:solidFill>
                <a:srgbClr val="000099"/>
              </a:solidFill>
              <a:cs typeface="Helvetica" pitchFamily="34" charset="0"/>
            </a:endParaRPr>
          </a:p>
          <a:p>
            <a:pPr marL="396875" indent="-396875" algn="l">
              <a:spcBef>
                <a:spcPct val="20000"/>
              </a:spcBef>
              <a:defRPr/>
            </a:pPr>
            <a:endParaRPr lang="en-US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cs typeface="Helvetica" pitchFamily="34" charset="0"/>
            </a:endParaRPr>
          </a:p>
        </p:txBody>
      </p:sp>
      <p:sp>
        <p:nvSpPr>
          <p:cNvPr id="5" name="Line 6">
            <a:extLst>
              <a:ext uri="{FF2B5EF4-FFF2-40B4-BE49-F238E27FC236}">
                <a16:creationId xmlns:a16="http://schemas.microsoft.com/office/drawing/2014/main" id="{058F189F-7355-AE4F-ADD1-AF3B34AE30AF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1600200"/>
            <a:ext cx="6019800" cy="0"/>
          </a:xfrm>
          <a:prstGeom prst="line">
            <a:avLst/>
          </a:prstGeom>
          <a:noFill/>
          <a:ln w="57150" cmpd="thinThick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A5EAE58C-9862-554A-A109-75A74377F6FF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128905"/>
            <a:ext cx="1329055" cy="1776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606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893" name="Rectangle 5"/>
          <p:cNvSpPr>
            <a:spLocks noChangeArrowheads="1"/>
          </p:cNvSpPr>
          <p:nvPr/>
        </p:nvSpPr>
        <p:spPr bwMode="auto">
          <a:xfrm>
            <a:off x="304800" y="2028825"/>
            <a:ext cx="8424863" cy="408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  <a:defRPr/>
            </a:pPr>
            <a:r>
              <a:rPr lang="en-US" sz="3600" b="1" dirty="0">
                <a:solidFill>
                  <a:srgbClr val="C00000"/>
                </a:solidFill>
                <a:cs typeface="Helvetica" pitchFamily="34" charset="0"/>
              </a:rPr>
              <a:t>Phase III: Managing the scale-up process</a:t>
            </a:r>
            <a:endParaRPr lang="fr-CH" sz="3200" b="1" dirty="0">
              <a:solidFill>
                <a:srgbClr val="C00000"/>
              </a:solidFill>
              <a:cs typeface="Helvetica" pitchFamily="34" charset="0"/>
            </a:endParaRPr>
          </a:p>
          <a:p>
            <a:pPr marL="971550" lvl="1" indent="-51435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fr-CH" sz="2800" dirty="0" err="1">
                <a:solidFill>
                  <a:srgbClr val="000099"/>
                </a:solidFill>
                <a:cs typeface="Helvetica" pitchFamily="34" charset="0"/>
              </a:rPr>
              <a:t>Taking</a:t>
            </a: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 stock of changes – i.e. </a:t>
            </a:r>
            <a:r>
              <a:rPr lang="fr-CH" sz="2800" dirty="0" err="1">
                <a:solidFill>
                  <a:srgbClr val="000099"/>
                </a:solidFill>
                <a:cs typeface="Helvetica" pitchFamily="34" charset="0"/>
              </a:rPr>
              <a:t>successes</a:t>
            </a: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 and challenges </a:t>
            </a:r>
            <a:r>
              <a:rPr lang="fr-CH" sz="2800" dirty="0" err="1">
                <a:solidFill>
                  <a:srgbClr val="000099"/>
                </a:solidFill>
                <a:cs typeface="Helvetica" pitchFamily="34" charset="0"/>
              </a:rPr>
              <a:t>brought</a:t>
            </a: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 about </a:t>
            </a:r>
            <a:r>
              <a:rPr lang="fr-CH" sz="2800" dirty="0" err="1">
                <a:solidFill>
                  <a:srgbClr val="000099"/>
                </a:solidFill>
                <a:cs typeface="Helvetica" pitchFamily="34" charset="0"/>
              </a:rPr>
              <a:t>during</a:t>
            </a: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 </a:t>
            </a:r>
            <a:r>
              <a:rPr lang="fr-CH" sz="2800" dirty="0" err="1">
                <a:solidFill>
                  <a:srgbClr val="000099"/>
                </a:solidFill>
                <a:cs typeface="Helvetica" pitchFamily="34" charset="0"/>
              </a:rPr>
              <a:t>scale</a:t>
            </a: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 up, </a:t>
            </a:r>
            <a:r>
              <a:rPr lang="fr-CH" sz="2800" dirty="0" err="1">
                <a:solidFill>
                  <a:srgbClr val="000099"/>
                </a:solidFill>
                <a:cs typeface="Helvetica" pitchFamily="34" charset="0"/>
              </a:rPr>
              <a:t>both</a:t>
            </a: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 </a:t>
            </a:r>
            <a:r>
              <a:rPr lang="fr-CH" sz="2800" dirty="0" err="1">
                <a:solidFill>
                  <a:srgbClr val="000099"/>
                </a:solidFill>
                <a:cs typeface="Helvetica" pitchFamily="34" charset="0"/>
              </a:rPr>
              <a:t>within</a:t>
            </a: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 and </a:t>
            </a:r>
            <a:r>
              <a:rPr lang="fr-CH" sz="2800" dirty="0" err="1">
                <a:solidFill>
                  <a:srgbClr val="000099"/>
                </a:solidFill>
                <a:cs typeface="Helvetica" pitchFamily="34" charset="0"/>
              </a:rPr>
              <a:t>outside</a:t>
            </a: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 the nursing </a:t>
            </a:r>
            <a:r>
              <a:rPr lang="fr-CH" sz="2800" dirty="0" err="1">
                <a:solidFill>
                  <a:srgbClr val="000099"/>
                </a:solidFill>
                <a:cs typeface="Helvetica" pitchFamily="34" charset="0"/>
              </a:rPr>
              <a:t>education</a:t>
            </a: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 system</a:t>
            </a:r>
          </a:p>
          <a:p>
            <a:pPr marL="971550" lvl="1" indent="-51435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fr-CH" sz="2800" dirty="0" err="1">
                <a:solidFill>
                  <a:srgbClr val="000099"/>
                </a:solidFill>
                <a:cs typeface="Helvetica" pitchFamily="34" charset="0"/>
              </a:rPr>
              <a:t>Identifying</a:t>
            </a: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 and </a:t>
            </a:r>
            <a:r>
              <a:rPr lang="fr-CH" sz="2800" dirty="0" err="1">
                <a:solidFill>
                  <a:srgbClr val="000099"/>
                </a:solidFill>
                <a:cs typeface="Helvetica" pitchFamily="34" charset="0"/>
              </a:rPr>
              <a:t>documenting</a:t>
            </a: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 key </a:t>
            </a:r>
            <a:r>
              <a:rPr lang="fr-CH" sz="2800" dirty="0" err="1">
                <a:solidFill>
                  <a:srgbClr val="000099"/>
                </a:solidFill>
                <a:cs typeface="Helvetica" pitchFamily="34" charset="0"/>
              </a:rPr>
              <a:t>lessons</a:t>
            </a: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 </a:t>
            </a:r>
            <a:r>
              <a:rPr lang="fr-CH" sz="2800" dirty="0" err="1">
                <a:solidFill>
                  <a:srgbClr val="000099"/>
                </a:solidFill>
                <a:cs typeface="Helvetica" pitchFamily="34" charset="0"/>
              </a:rPr>
              <a:t>learnt</a:t>
            </a: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 to guide </a:t>
            </a:r>
            <a:r>
              <a:rPr lang="fr-CH" sz="2800" dirty="0" err="1">
                <a:solidFill>
                  <a:srgbClr val="000099"/>
                </a:solidFill>
                <a:cs typeface="Helvetica" pitchFamily="34" charset="0"/>
              </a:rPr>
              <a:t>iterative</a:t>
            </a: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 </a:t>
            </a:r>
            <a:r>
              <a:rPr lang="fr-CH" sz="2800" dirty="0" err="1">
                <a:solidFill>
                  <a:srgbClr val="000099"/>
                </a:solidFill>
                <a:cs typeface="Helvetica" pitchFamily="34" charset="0"/>
              </a:rPr>
              <a:t>participatory</a:t>
            </a: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 planning and chart the </a:t>
            </a:r>
            <a:r>
              <a:rPr lang="fr-CH" sz="2800" dirty="0" err="1">
                <a:solidFill>
                  <a:srgbClr val="000099"/>
                </a:solidFill>
                <a:cs typeface="Helvetica" pitchFamily="34" charset="0"/>
              </a:rPr>
              <a:t>way</a:t>
            </a: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 </a:t>
            </a:r>
            <a:r>
              <a:rPr lang="fr-CH" sz="2800" dirty="0" err="1">
                <a:solidFill>
                  <a:srgbClr val="000099"/>
                </a:solidFill>
                <a:cs typeface="Helvetica" pitchFamily="34" charset="0"/>
              </a:rPr>
              <a:t>forward</a:t>
            </a: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 (</a:t>
            </a:r>
            <a:r>
              <a:rPr lang="fr-CH" sz="2800" dirty="0" err="1">
                <a:solidFill>
                  <a:srgbClr val="000099"/>
                </a:solidFill>
                <a:cs typeface="Helvetica" pitchFamily="34" charset="0"/>
              </a:rPr>
              <a:t>e.g</a:t>
            </a: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. corrective and adaptive </a:t>
            </a:r>
            <a:r>
              <a:rPr lang="fr-CH" sz="2800" dirty="0" err="1">
                <a:solidFill>
                  <a:srgbClr val="000099"/>
                </a:solidFill>
                <a:cs typeface="Helvetica" pitchFamily="34" charset="0"/>
              </a:rPr>
              <a:t>measures</a:t>
            </a: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) </a:t>
            </a:r>
          </a:p>
          <a:p>
            <a:pPr lvl="1">
              <a:spcBef>
                <a:spcPct val="20000"/>
              </a:spcBef>
              <a:defRPr/>
            </a:pP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 </a:t>
            </a:r>
            <a:endParaRPr lang="en-US" sz="2800" dirty="0">
              <a:solidFill>
                <a:srgbClr val="000099"/>
              </a:solidFill>
              <a:cs typeface="Helvetica" pitchFamily="34" charset="0"/>
            </a:endParaRPr>
          </a:p>
          <a:p>
            <a:pPr marL="396875" indent="-396875" algn="l">
              <a:spcBef>
                <a:spcPct val="20000"/>
              </a:spcBef>
              <a:buFontTx/>
              <a:buChar char="•"/>
              <a:defRPr/>
            </a:pPr>
            <a:endParaRPr lang="en-US" sz="2800" dirty="0">
              <a:solidFill>
                <a:srgbClr val="000099"/>
              </a:solidFill>
              <a:cs typeface="Helvetica" pitchFamily="34" charset="0"/>
            </a:endParaRPr>
          </a:p>
          <a:p>
            <a:pPr marL="396875" indent="-396875" algn="l">
              <a:spcBef>
                <a:spcPct val="20000"/>
              </a:spcBef>
              <a:buFontTx/>
              <a:buChar char="•"/>
              <a:defRPr/>
            </a:pPr>
            <a:endParaRPr lang="en-US" dirty="0">
              <a:solidFill>
                <a:srgbClr val="000099"/>
              </a:solidFill>
              <a:cs typeface="Helvetica" pitchFamily="34" charset="0"/>
            </a:endParaRPr>
          </a:p>
          <a:p>
            <a:pPr marL="396875" indent="-396875" algn="l">
              <a:spcBef>
                <a:spcPct val="20000"/>
              </a:spcBef>
              <a:defRPr/>
            </a:pPr>
            <a:endParaRPr lang="en-US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cs typeface="Helvetica" pitchFamily="34" charset="0"/>
            </a:endParaRPr>
          </a:p>
        </p:txBody>
      </p:sp>
      <p:sp>
        <p:nvSpPr>
          <p:cNvPr id="5" name="Line 6">
            <a:extLst>
              <a:ext uri="{FF2B5EF4-FFF2-40B4-BE49-F238E27FC236}">
                <a16:creationId xmlns:a16="http://schemas.microsoft.com/office/drawing/2014/main" id="{21117E6E-CD39-B44B-A2F3-004325865DB5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1936750"/>
            <a:ext cx="8305800" cy="0"/>
          </a:xfrm>
          <a:prstGeom prst="line">
            <a:avLst/>
          </a:prstGeom>
          <a:noFill/>
          <a:ln w="57150" cmpd="thinThick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7">
            <a:extLst>
              <a:ext uri="{FF2B5EF4-FFF2-40B4-BE49-F238E27FC236}">
                <a16:creationId xmlns:a16="http://schemas.microsoft.com/office/drawing/2014/main" id="{D466D95F-322C-8F43-95D5-AC7069CF465C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1981200"/>
            <a:ext cx="8305800" cy="0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924DB87-388B-ED4B-A4B3-C61D3B8DA6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726" y="304800"/>
            <a:ext cx="7758548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4000" b="1" dirty="0">
                <a:solidFill>
                  <a:srgbClr val="011893"/>
                </a:solidFill>
                <a:cs typeface="Helvetica" pitchFamily="34" charset="0"/>
              </a:rPr>
              <a:t>Advancing scale up through a “Learning by doing” approach</a:t>
            </a:r>
            <a:endParaRPr lang="fr-CH" sz="4000" b="1" dirty="0">
              <a:solidFill>
                <a:srgbClr val="011893"/>
              </a:solidFill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908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893" name="Rectangle 5"/>
          <p:cNvSpPr>
            <a:spLocks noChangeArrowheads="1"/>
          </p:cNvSpPr>
          <p:nvPr/>
        </p:nvSpPr>
        <p:spPr bwMode="auto">
          <a:xfrm>
            <a:off x="304800" y="2028825"/>
            <a:ext cx="8424863" cy="408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  <a:defRPr/>
            </a:pPr>
            <a:r>
              <a:rPr lang="en-US" sz="3600" b="1" dirty="0">
                <a:solidFill>
                  <a:srgbClr val="C00000"/>
                </a:solidFill>
                <a:cs typeface="Helvetica" pitchFamily="34" charset="0"/>
              </a:rPr>
              <a:t>Phase III: Managing the scale up process</a:t>
            </a:r>
            <a:r>
              <a:rPr lang="en-US" sz="2800" b="1" dirty="0">
                <a:solidFill>
                  <a:srgbClr val="C00000"/>
                </a:solidFill>
                <a:cs typeface="Helvetica" pitchFamily="34" charset="0"/>
              </a:rPr>
              <a:t> (continued)</a:t>
            </a:r>
            <a:endParaRPr lang="fr-CH" sz="3200" b="1" dirty="0">
              <a:solidFill>
                <a:srgbClr val="C00000"/>
              </a:solidFill>
              <a:cs typeface="Helvetica" pitchFamily="34" charset="0"/>
            </a:endParaRPr>
          </a:p>
          <a:p>
            <a:pPr marL="971550" lvl="1" indent="-514350">
              <a:spcBef>
                <a:spcPct val="20000"/>
              </a:spcBef>
              <a:buFont typeface="+mj-lt"/>
              <a:buAutoNum type="arabicPeriod" startAt="3"/>
              <a:defRPr/>
            </a:pP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A new training curriculum on </a:t>
            </a:r>
            <a:r>
              <a:rPr lang="fr-CH" sz="2800" dirty="0" err="1">
                <a:solidFill>
                  <a:srgbClr val="000099"/>
                </a:solidFill>
                <a:cs typeface="Helvetica" pitchFamily="34" charset="0"/>
              </a:rPr>
              <a:t>community-based</a:t>
            </a: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 FP for the nursing </a:t>
            </a:r>
            <a:r>
              <a:rPr lang="fr-CH" sz="2800" dirty="0" err="1">
                <a:solidFill>
                  <a:srgbClr val="000099"/>
                </a:solidFill>
                <a:cs typeface="Helvetica" pitchFamily="34" charset="0"/>
              </a:rPr>
              <a:t>schools</a:t>
            </a: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 system </a:t>
            </a:r>
            <a:r>
              <a:rPr lang="fr-CH" sz="2800" dirty="0" err="1">
                <a:solidFill>
                  <a:srgbClr val="000099"/>
                </a:solidFill>
                <a:cs typeface="Helvetica" pitchFamily="34" charset="0"/>
              </a:rPr>
              <a:t>was</a:t>
            </a: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 </a:t>
            </a:r>
            <a:r>
              <a:rPr lang="fr-CH" sz="2800" dirty="0" err="1">
                <a:solidFill>
                  <a:srgbClr val="000099"/>
                </a:solidFill>
                <a:cs typeface="Helvetica" pitchFamily="34" charset="0"/>
              </a:rPr>
              <a:t>adopted</a:t>
            </a: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 and </a:t>
            </a:r>
            <a:r>
              <a:rPr lang="fr-CH" sz="2800" dirty="0" err="1">
                <a:solidFill>
                  <a:srgbClr val="000099"/>
                </a:solidFill>
                <a:cs typeface="Helvetica" pitchFamily="34" charset="0"/>
              </a:rPr>
              <a:t>disseminated</a:t>
            </a: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 to a </a:t>
            </a:r>
            <a:r>
              <a:rPr lang="fr-CH" sz="2800" dirty="0" err="1">
                <a:solidFill>
                  <a:srgbClr val="000099"/>
                </a:solidFill>
                <a:cs typeface="Helvetica" pitchFamily="34" charset="0"/>
              </a:rPr>
              <a:t>wide</a:t>
            </a: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 range of </a:t>
            </a:r>
            <a:r>
              <a:rPr lang="fr-CH" sz="2800" dirty="0" err="1">
                <a:solidFill>
                  <a:srgbClr val="000099"/>
                </a:solidFill>
                <a:cs typeface="Helvetica" pitchFamily="34" charset="0"/>
              </a:rPr>
              <a:t>stakeholders</a:t>
            </a:r>
            <a:endParaRPr lang="fr-CH" sz="2800" dirty="0">
              <a:solidFill>
                <a:srgbClr val="000099"/>
              </a:solidFill>
              <a:cs typeface="Helvetica" pitchFamily="34" charset="0"/>
            </a:endParaRPr>
          </a:p>
          <a:p>
            <a:pPr marL="971550" lvl="1" indent="-514350">
              <a:spcBef>
                <a:spcPct val="20000"/>
              </a:spcBef>
              <a:buFont typeface="+mj-lt"/>
              <a:buAutoNum type="arabicPeriod" startAt="3"/>
              <a:defRPr/>
            </a:pP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The </a:t>
            </a:r>
            <a:r>
              <a:rPr lang="fr-CH" sz="2800" i="1" dirty="0">
                <a:solidFill>
                  <a:srgbClr val="000099"/>
                </a:solidFill>
                <a:cs typeface="Helvetica" pitchFamily="34" charset="0"/>
              </a:rPr>
              <a:t>«CORRECT</a:t>
            </a: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 </a:t>
            </a:r>
            <a:r>
              <a:rPr lang="fr-CH" sz="2800" dirty="0" err="1">
                <a:solidFill>
                  <a:srgbClr val="000099"/>
                </a:solidFill>
                <a:cs typeface="Helvetica" pitchFamily="34" charset="0"/>
              </a:rPr>
              <a:t>attributes</a:t>
            </a: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» of </a:t>
            </a:r>
            <a:r>
              <a:rPr lang="fr-CH" sz="2800" dirty="0" err="1">
                <a:solidFill>
                  <a:srgbClr val="000099"/>
                </a:solidFill>
                <a:cs typeface="Helvetica" pitchFamily="34" charset="0"/>
              </a:rPr>
              <a:t>the</a:t>
            </a: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 FP service </a:t>
            </a:r>
            <a:r>
              <a:rPr lang="fr-CH" sz="2800" dirty="0" err="1">
                <a:solidFill>
                  <a:srgbClr val="000099"/>
                </a:solidFill>
                <a:cs typeface="Helvetica" pitchFamily="34" charset="0"/>
              </a:rPr>
              <a:t>delivery</a:t>
            </a: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 </a:t>
            </a:r>
            <a:r>
              <a:rPr lang="fr-CH" sz="2800" dirty="0" err="1">
                <a:solidFill>
                  <a:srgbClr val="000099"/>
                </a:solidFill>
                <a:cs typeface="Helvetica" pitchFamily="34" charset="0"/>
              </a:rPr>
              <a:t>approach</a:t>
            </a: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 </a:t>
            </a:r>
            <a:r>
              <a:rPr lang="fr-CH" sz="2800" dirty="0" err="1">
                <a:solidFill>
                  <a:srgbClr val="000099"/>
                </a:solidFill>
                <a:cs typeface="Helvetica" pitchFamily="34" charset="0"/>
              </a:rPr>
              <a:t>were</a:t>
            </a: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 </a:t>
            </a:r>
            <a:r>
              <a:rPr lang="fr-CH" sz="2800" dirty="0" err="1">
                <a:solidFill>
                  <a:srgbClr val="000099"/>
                </a:solidFill>
                <a:cs typeface="Helvetica" pitchFamily="34" charset="0"/>
              </a:rPr>
              <a:t>further</a:t>
            </a: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 </a:t>
            </a:r>
            <a:r>
              <a:rPr lang="fr-CH" sz="2800" dirty="0" err="1">
                <a:solidFill>
                  <a:srgbClr val="000099"/>
                </a:solidFill>
                <a:cs typeface="Helvetica" pitchFamily="34" charset="0"/>
              </a:rPr>
              <a:t>strengthened</a:t>
            </a: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, </a:t>
            </a:r>
            <a:r>
              <a:rPr lang="fr-CH" sz="2800" dirty="0" err="1">
                <a:solidFill>
                  <a:srgbClr val="000099"/>
                </a:solidFill>
                <a:cs typeface="Helvetica" pitchFamily="34" charset="0"/>
              </a:rPr>
              <a:t>which</a:t>
            </a: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 </a:t>
            </a:r>
            <a:r>
              <a:rPr lang="fr-CH" sz="2800" dirty="0" err="1">
                <a:solidFill>
                  <a:srgbClr val="000099"/>
                </a:solidFill>
                <a:cs typeface="Helvetica" pitchFamily="34" charset="0"/>
              </a:rPr>
              <a:t>resulted</a:t>
            </a: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 in </a:t>
            </a:r>
            <a:r>
              <a:rPr lang="fr-CH" sz="2800" dirty="0" err="1">
                <a:solidFill>
                  <a:srgbClr val="000099"/>
                </a:solidFill>
                <a:cs typeface="Helvetica" pitchFamily="34" charset="0"/>
              </a:rPr>
              <a:t>continuing</a:t>
            </a: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 and </a:t>
            </a:r>
            <a:r>
              <a:rPr lang="fr-CH" sz="2800" dirty="0" err="1">
                <a:solidFill>
                  <a:srgbClr val="000099"/>
                </a:solidFill>
                <a:cs typeface="Helvetica" pitchFamily="34" charset="0"/>
              </a:rPr>
              <a:t>additional</a:t>
            </a: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 multi-</a:t>
            </a:r>
            <a:r>
              <a:rPr lang="fr-CH" sz="2800" dirty="0" err="1">
                <a:solidFill>
                  <a:srgbClr val="000099"/>
                </a:solidFill>
                <a:cs typeface="Helvetica" pitchFamily="34" charset="0"/>
              </a:rPr>
              <a:t>level</a:t>
            </a: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 support </a:t>
            </a:r>
            <a:r>
              <a:rPr lang="fr-CH" sz="2800" dirty="0" err="1">
                <a:solidFill>
                  <a:srgbClr val="000099"/>
                </a:solidFill>
                <a:cs typeface="Helvetica" pitchFamily="34" charset="0"/>
              </a:rPr>
              <a:t>locally</a:t>
            </a: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 and </a:t>
            </a:r>
            <a:r>
              <a:rPr lang="fr-CH" sz="2800" dirty="0" err="1">
                <a:solidFill>
                  <a:srgbClr val="000099"/>
                </a:solidFill>
                <a:cs typeface="Helvetica" pitchFamily="34" charset="0"/>
              </a:rPr>
              <a:t>internationally</a:t>
            </a: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   </a:t>
            </a:r>
          </a:p>
          <a:p>
            <a:pPr lvl="1">
              <a:spcBef>
                <a:spcPct val="20000"/>
              </a:spcBef>
              <a:defRPr/>
            </a:pP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 </a:t>
            </a:r>
            <a:endParaRPr lang="en-US" sz="2800" dirty="0">
              <a:solidFill>
                <a:srgbClr val="000099"/>
              </a:solidFill>
              <a:cs typeface="Helvetica" pitchFamily="34" charset="0"/>
            </a:endParaRPr>
          </a:p>
          <a:p>
            <a:pPr marL="396875" indent="-396875" algn="l">
              <a:spcBef>
                <a:spcPct val="20000"/>
              </a:spcBef>
              <a:buFontTx/>
              <a:buChar char="•"/>
              <a:defRPr/>
            </a:pPr>
            <a:endParaRPr lang="en-US" sz="2800" dirty="0">
              <a:solidFill>
                <a:srgbClr val="000099"/>
              </a:solidFill>
              <a:cs typeface="Helvetica" pitchFamily="34" charset="0"/>
            </a:endParaRPr>
          </a:p>
          <a:p>
            <a:pPr marL="396875" indent="-396875" algn="l">
              <a:spcBef>
                <a:spcPct val="20000"/>
              </a:spcBef>
              <a:buFontTx/>
              <a:buChar char="•"/>
              <a:defRPr/>
            </a:pPr>
            <a:endParaRPr lang="en-US" dirty="0">
              <a:solidFill>
                <a:srgbClr val="000099"/>
              </a:solidFill>
              <a:cs typeface="Helvetica" pitchFamily="34" charset="0"/>
            </a:endParaRPr>
          </a:p>
          <a:p>
            <a:pPr marL="396875" indent="-396875" algn="l">
              <a:spcBef>
                <a:spcPct val="20000"/>
              </a:spcBef>
              <a:defRPr/>
            </a:pPr>
            <a:endParaRPr lang="en-US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cs typeface="Helvetica" pitchFamily="34" charset="0"/>
            </a:endParaRPr>
          </a:p>
        </p:txBody>
      </p:sp>
      <p:sp>
        <p:nvSpPr>
          <p:cNvPr id="5" name="Line 6">
            <a:extLst>
              <a:ext uri="{FF2B5EF4-FFF2-40B4-BE49-F238E27FC236}">
                <a16:creationId xmlns:a16="http://schemas.microsoft.com/office/drawing/2014/main" id="{21117E6E-CD39-B44B-A2F3-004325865DB5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1936750"/>
            <a:ext cx="8305800" cy="0"/>
          </a:xfrm>
          <a:prstGeom prst="line">
            <a:avLst/>
          </a:prstGeom>
          <a:noFill/>
          <a:ln w="57150" cmpd="thinThick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7">
            <a:extLst>
              <a:ext uri="{FF2B5EF4-FFF2-40B4-BE49-F238E27FC236}">
                <a16:creationId xmlns:a16="http://schemas.microsoft.com/office/drawing/2014/main" id="{D466D95F-322C-8F43-95D5-AC7069CF465C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1981200"/>
            <a:ext cx="8305800" cy="0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924DB87-388B-ED4B-A4B3-C61D3B8DA6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726" y="304800"/>
            <a:ext cx="7758548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4000" b="1" dirty="0">
                <a:solidFill>
                  <a:srgbClr val="011893"/>
                </a:solidFill>
                <a:cs typeface="Helvetica" pitchFamily="34" charset="0"/>
              </a:rPr>
              <a:t>Advancing scale up through a “Learning by doing” approach</a:t>
            </a:r>
            <a:endParaRPr lang="fr-CH" sz="4000" b="1" dirty="0">
              <a:solidFill>
                <a:srgbClr val="011893"/>
              </a:solidFill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165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893" name="Rectangle 5"/>
          <p:cNvSpPr>
            <a:spLocks noChangeArrowheads="1"/>
          </p:cNvSpPr>
          <p:nvPr/>
        </p:nvSpPr>
        <p:spPr bwMode="auto">
          <a:xfrm>
            <a:off x="304800" y="2028825"/>
            <a:ext cx="8424863" cy="408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  <a:defRPr/>
            </a:pPr>
            <a:r>
              <a:rPr lang="en-US" sz="3600" b="1" dirty="0">
                <a:solidFill>
                  <a:srgbClr val="C00000"/>
                </a:solidFill>
                <a:cs typeface="Helvetica" pitchFamily="34" charset="0"/>
              </a:rPr>
              <a:t>Example of major challenges lying ahead</a:t>
            </a:r>
            <a:endParaRPr lang="fr-CH" sz="3200" b="1" dirty="0">
              <a:solidFill>
                <a:srgbClr val="C00000"/>
              </a:solidFill>
              <a:cs typeface="Helvetica" pitchFamily="34" charset="0"/>
            </a:endParaRPr>
          </a:p>
          <a:p>
            <a:pPr lvl="1">
              <a:spcBef>
                <a:spcPct val="20000"/>
              </a:spcBef>
              <a:defRPr/>
            </a:pPr>
            <a:r>
              <a:rPr lang="fr-CH" sz="2800" dirty="0" err="1">
                <a:solidFill>
                  <a:srgbClr val="000099"/>
                </a:solidFill>
                <a:cs typeface="Helvetica" pitchFamily="34" charset="0"/>
              </a:rPr>
              <a:t>Given</a:t>
            </a: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 </a:t>
            </a:r>
            <a:r>
              <a:rPr lang="fr-CH" sz="2800" dirty="0" err="1">
                <a:solidFill>
                  <a:srgbClr val="000099"/>
                </a:solidFill>
                <a:cs typeface="Helvetica" pitchFamily="34" charset="0"/>
              </a:rPr>
              <a:t>that</a:t>
            </a: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 the «initial proof of </a:t>
            </a:r>
            <a:r>
              <a:rPr lang="fr-CH" sz="2800" dirty="0" err="1">
                <a:solidFill>
                  <a:srgbClr val="000099"/>
                </a:solidFill>
                <a:cs typeface="Helvetica" pitchFamily="34" charset="0"/>
              </a:rPr>
              <a:t>implementation</a:t>
            </a: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» has </a:t>
            </a:r>
            <a:r>
              <a:rPr lang="fr-CH" sz="2800" dirty="0" err="1">
                <a:solidFill>
                  <a:srgbClr val="000099"/>
                </a:solidFill>
                <a:cs typeface="Helvetica" pitchFamily="34" charset="0"/>
              </a:rPr>
              <a:t>yielded</a:t>
            </a: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 </a:t>
            </a:r>
            <a:r>
              <a:rPr lang="fr-CH" sz="2800" dirty="0" err="1">
                <a:solidFill>
                  <a:srgbClr val="000099"/>
                </a:solidFill>
                <a:cs typeface="Helvetica" pitchFamily="34" charset="0"/>
              </a:rPr>
              <a:t>promising</a:t>
            </a: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 </a:t>
            </a:r>
            <a:r>
              <a:rPr lang="fr-CH" sz="2800" dirty="0" err="1">
                <a:solidFill>
                  <a:srgbClr val="000099"/>
                </a:solidFill>
                <a:cs typeface="Helvetica" pitchFamily="34" charset="0"/>
              </a:rPr>
              <a:t>results</a:t>
            </a: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, for the </a:t>
            </a:r>
            <a:r>
              <a:rPr lang="fr-CH" sz="2800" dirty="0" err="1">
                <a:solidFill>
                  <a:srgbClr val="000099"/>
                </a:solidFill>
                <a:cs typeface="Helvetica" pitchFamily="34" charset="0"/>
              </a:rPr>
              <a:t>sake</a:t>
            </a: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 of </a:t>
            </a:r>
            <a:r>
              <a:rPr lang="fr-CH" sz="2800" dirty="0" err="1">
                <a:solidFill>
                  <a:srgbClr val="000099"/>
                </a:solidFill>
                <a:cs typeface="Helvetica" pitchFamily="34" charset="0"/>
              </a:rPr>
              <a:t>sustainability</a:t>
            </a: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, key </a:t>
            </a:r>
            <a:r>
              <a:rPr lang="fr-CH" sz="2800" dirty="0" err="1">
                <a:solidFill>
                  <a:srgbClr val="000099"/>
                </a:solidFill>
                <a:cs typeface="Helvetica" pitchFamily="34" charset="0"/>
              </a:rPr>
              <a:t>stakeholders</a:t>
            </a: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 now must have a </a:t>
            </a:r>
            <a:r>
              <a:rPr lang="fr-CH" sz="2800" dirty="0" err="1">
                <a:solidFill>
                  <a:srgbClr val="000099"/>
                </a:solidFill>
                <a:cs typeface="Helvetica" pitchFamily="34" charset="0"/>
              </a:rPr>
              <a:t>formal</a:t>
            </a: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 discussion and </a:t>
            </a:r>
            <a:r>
              <a:rPr lang="fr-CH" sz="2800" dirty="0" err="1">
                <a:solidFill>
                  <a:srgbClr val="000099"/>
                </a:solidFill>
                <a:cs typeface="Helvetica" pitchFamily="34" charset="0"/>
              </a:rPr>
              <a:t>reach</a:t>
            </a: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 consensus on expectations for </a:t>
            </a:r>
            <a:r>
              <a:rPr lang="fr-CH" sz="2800" dirty="0" err="1">
                <a:solidFill>
                  <a:srgbClr val="000099"/>
                </a:solidFill>
                <a:cs typeface="Helvetica" pitchFamily="34" charset="0"/>
              </a:rPr>
              <a:t>scaling</a:t>
            </a: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 </a:t>
            </a:r>
            <a:r>
              <a:rPr lang="fr-CH" sz="2800" dirty="0" err="1">
                <a:solidFill>
                  <a:srgbClr val="000099"/>
                </a:solidFill>
                <a:cs typeface="Helvetica" pitchFamily="34" charset="0"/>
              </a:rPr>
              <a:t>this</a:t>
            </a: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 </a:t>
            </a:r>
            <a:r>
              <a:rPr lang="fr-CH" sz="2800" dirty="0" err="1">
                <a:solidFill>
                  <a:srgbClr val="000099"/>
                </a:solidFill>
                <a:cs typeface="Helvetica" pitchFamily="34" charset="0"/>
              </a:rPr>
              <a:t>succesfully-tested</a:t>
            </a:r>
            <a:r>
              <a:rPr lang="fr-CH" sz="2800">
                <a:solidFill>
                  <a:srgbClr val="000099"/>
                </a:solidFill>
                <a:cs typeface="Helvetica" pitchFamily="34" charset="0"/>
              </a:rPr>
              <a:t> innovation</a:t>
            </a:r>
            <a:endParaRPr lang="fr-CH" sz="2800" dirty="0">
              <a:solidFill>
                <a:srgbClr val="000099"/>
              </a:solidFill>
              <a:cs typeface="Helvetica" pitchFamily="34" charset="0"/>
            </a:endParaRPr>
          </a:p>
          <a:p>
            <a:pPr lvl="1">
              <a:spcBef>
                <a:spcPct val="20000"/>
              </a:spcBef>
              <a:defRPr/>
            </a:pPr>
            <a:r>
              <a:rPr lang="fr-CH" sz="2800" dirty="0">
                <a:solidFill>
                  <a:srgbClr val="000099"/>
                </a:solidFill>
                <a:cs typeface="Helvetica" pitchFamily="34" charset="0"/>
              </a:rPr>
              <a:t> </a:t>
            </a:r>
            <a:endParaRPr lang="en-US" sz="2800" dirty="0">
              <a:solidFill>
                <a:srgbClr val="000099"/>
              </a:solidFill>
              <a:cs typeface="Helvetica" pitchFamily="34" charset="0"/>
            </a:endParaRPr>
          </a:p>
          <a:p>
            <a:pPr marL="396875" indent="-396875" algn="l">
              <a:spcBef>
                <a:spcPct val="20000"/>
              </a:spcBef>
              <a:buFontTx/>
              <a:buChar char="•"/>
              <a:defRPr/>
            </a:pPr>
            <a:endParaRPr lang="en-US" sz="2800" dirty="0">
              <a:solidFill>
                <a:srgbClr val="000099"/>
              </a:solidFill>
              <a:cs typeface="Helvetica" pitchFamily="34" charset="0"/>
            </a:endParaRPr>
          </a:p>
          <a:p>
            <a:pPr marL="396875" indent="-396875" algn="l">
              <a:spcBef>
                <a:spcPct val="20000"/>
              </a:spcBef>
              <a:buFontTx/>
              <a:buChar char="•"/>
              <a:defRPr/>
            </a:pPr>
            <a:endParaRPr lang="en-US" dirty="0">
              <a:solidFill>
                <a:srgbClr val="000099"/>
              </a:solidFill>
              <a:cs typeface="Helvetica" pitchFamily="34" charset="0"/>
            </a:endParaRPr>
          </a:p>
          <a:p>
            <a:pPr marL="396875" indent="-396875" algn="l">
              <a:spcBef>
                <a:spcPct val="20000"/>
              </a:spcBef>
              <a:defRPr/>
            </a:pPr>
            <a:endParaRPr lang="en-US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cs typeface="Helvetica" pitchFamily="34" charset="0"/>
            </a:endParaRPr>
          </a:p>
        </p:txBody>
      </p:sp>
      <p:sp>
        <p:nvSpPr>
          <p:cNvPr id="5" name="Line 6">
            <a:extLst>
              <a:ext uri="{FF2B5EF4-FFF2-40B4-BE49-F238E27FC236}">
                <a16:creationId xmlns:a16="http://schemas.microsoft.com/office/drawing/2014/main" id="{21117E6E-CD39-B44B-A2F3-004325865DB5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1936750"/>
            <a:ext cx="8305800" cy="0"/>
          </a:xfrm>
          <a:prstGeom prst="line">
            <a:avLst/>
          </a:prstGeom>
          <a:noFill/>
          <a:ln w="57150" cmpd="thinThick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7">
            <a:extLst>
              <a:ext uri="{FF2B5EF4-FFF2-40B4-BE49-F238E27FC236}">
                <a16:creationId xmlns:a16="http://schemas.microsoft.com/office/drawing/2014/main" id="{D466D95F-322C-8F43-95D5-AC7069CF465C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1981200"/>
            <a:ext cx="8305800" cy="0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924DB87-388B-ED4B-A4B3-C61D3B8DA6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726" y="304800"/>
            <a:ext cx="7758548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4000" b="1" dirty="0">
                <a:solidFill>
                  <a:srgbClr val="011893"/>
                </a:solidFill>
                <a:cs typeface="Helvetica" pitchFamily="34" charset="0"/>
              </a:rPr>
              <a:t>Advancing scale up through a “Learning by doing” approach</a:t>
            </a:r>
            <a:endParaRPr lang="fr-CH" sz="4000" b="1" dirty="0">
              <a:solidFill>
                <a:srgbClr val="011893"/>
              </a:solidFill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882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4089</TotalTime>
  <Words>614</Words>
  <Application>Microsoft Office PowerPoint</Application>
  <PresentationFormat>On-screen Show (4:3)</PresentationFormat>
  <Paragraphs>60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Helvetica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Alexis</dc:creator>
  <cp:lastModifiedBy>Marlys Merrill</cp:lastModifiedBy>
  <cp:revision>210</cp:revision>
  <dcterms:created xsi:type="dcterms:W3CDTF">2018-01-11T09:25:38Z</dcterms:created>
  <dcterms:modified xsi:type="dcterms:W3CDTF">2021-02-10T18:38:26Z</dcterms:modified>
</cp:coreProperties>
</file>